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2" r:id="rId2"/>
    <p:sldId id="271" r:id="rId3"/>
    <p:sldId id="270" r:id="rId4"/>
    <p:sldId id="259" r:id="rId5"/>
    <p:sldId id="260" r:id="rId6"/>
    <p:sldId id="262" r:id="rId7"/>
    <p:sldId id="261" r:id="rId8"/>
    <p:sldId id="263" r:id="rId9"/>
    <p:sldId id="265" r:id="rId10"/>
    <p:sldId id="266" r:id="rId11"/>
    <p:sldId id="267" r:id="rId12"/>
    <p:sldId id="268" r:id="rId13"/>
    <p:sldId id="269" r:id="rId14"/>
  </p:sldIdLst>
  <p:sldSz cx="6858000" cy="9144000" type="screen4x3"/>
  <p:notesSz cx="6881813" cy="9296400"/>
  <p:defaultTextStyle>
    <a:defPPr>
      <a:defRPr lang="es-MX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57" autoAdjust="0"/>
    <p:restoredTop sz="94660"/>
  </p:normalViewPr>
  <p:slideViewPr>
    <p:cSldViewPr>
      <p:cViewPr>
        <p:scale>
          <a:sx n="73" d="100"/>
          <a:sy n="73" d="100"/>
        </p:scale>
        <p:origin x="-1542" y="21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860120-CF3B-4338-9157-8E92EF942832}" type="doc">
      <dgm:prSet loTypeId="urn:microsoft.com/office/officeart/2005/8/layout/hProcess7#1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MX"/>
        </a:p>
      </dgm:t>
    </dgm:pt>
    <dgm:pt modelId="{6FCD18F5-1D0F-40E6-A1AD-CA74C42038E2}">
      <dgm:prSet phldrT="[Texto]" custT="1"/>
      <dgm:spPr/>
      <dgm:t>
        <a:bodyPr/>
        <a:lstStyle/>
        <a:p>
          <a:r>
            <a:rPr lang="es-ES" sz="600" b="1" dirty="0" smtClean="0"/>
            <a:t>.</a:t>
          </a:r>
          <a:endParaRPr lang="es-MX" sz="600" b="1" dirty="0"/>
        </a:p>
      </dgm:t>
    </dgm:pt>
    <dgm:pt modelId="{DED0474B-FB25-491D-8CA7-CD7681CA8E98}" type="parTrans" cxnId="{A783873F-1FBA-4CA8-AAF4-2666C1614AEE}">
      <dgm:prSet/>
      <dgm:spPr/>
      <dgm:t>
        <a:bodyPr/>
        <a:lstStyle/>
        <a:p>
          <a:endParaRPr lang="es-MX" sz="1800" b="1"/>
        </a:p>
      </dgm:t>
    </dgm:pt>
    <dgm:pt modelId="{6A9FE193-CD6C-4487-B853-07AA4BD870CD}" type="sibTrans" cxnId="{A783873F-1FBA-4CA8-AAF4-2666C1614AEE}">
      <dgm:prSet/>
      <dgm:spPr/>
      <dgm:t>
        <a:bodyPr/>
        <a:lstStyle/>
        <a:p>
          <a:endParaRPr lang="es-MX" sz="1800" b="1"/>
        </a:p>
      </dgm:t>
    </dgm:pt>
    <dgm:pt modelId="{F77B3801-39EB-4D29-A15A-7C94837DD1D5}">
      <dgm:prSet phldrT="[Texto]" custT="1"/>
      <dgm:spPr/>
      <dgm:t>
        <a:bodyPr/>
        <a:lstStyle/>
        <a:p>
          <a:r>
            <a:rPr lang="es-ES" sz="600" b="1" dirty="0" smtClean="0"/>
            <a:t>.</a:t>
          </a:r>
          <a:endParaRPr lang="es-MX" sz="600" b="1" dirty="0"/>
        </a:p>
      </dgm:t>
    </dgm:pt>
    <dgm:pt modelId="{524D394C-1C68-41F1-87C2-7291207B2F8A}" type="parTrans" cxnId="{7A8B02DF-0578-477C-BADF-85A90EEA4E78}">
      <dgm:prSet/>
      <dgm:spPr/>
      <dgm:t>
        <a:bodyPr/>
        <a:lstStyle/>
        <a:p>
          <a:endParaRPr lang="es-MX" sz="1800" b="1"/>
        </a:p>
      </dgm:t>
    </dgm:pt>
    <dgm:pt modelId="{5D2E5220-36F6-43C9-9A19-4F7A59B9E7A7}" type="sibTrans" cxnId="{7A8B02DF-0578-477C-BADF-85A90EEA4E78}">
      <dgm:prSet/>
      <dgm:spPr/>
      <dgm:t>
        <a:bodyPr/>
        <a:lstStyle/>
        <a:p>
          <a:endParaRPr lang="es-MX" sz="1800" b="1"/>
        </a:p>
      </dgm:t>
    </dgm:pt>
    <dgm:pt modelId="{AF475099-1804-4FFD-A453-3D69542992CF}">
      <dgm:prSet phldrT="[Texto]" custT="1"/>
      <dgm:spPr/>
      <dgm:t>
        <a:bodyPr/>
        <a:lstStyle/>
        <a:p>
          <a:r>
            <a:rPr lang="es-ES" sz="600" b="1" dirty="0" smtClean="0"/>
            <a:t>.</a:t>
          </a:r>
          <a:endParaRPr lang="es-MX" sz="600" b="1" dirty="0"/>
        </a:p>
      </dgm:t>
    </dgm:pt>
    <dgm:pt modelId="{22129D7D-464F-4C77-AAB8-EC8F9964A057}" type="parTrans" cxnId="{1D25B3B1-9CC7-46B9-9686-C0655207400B}">
      <dgm:prSet/>
      <dgm:spPr/>
      <dgm:t>
        <a:bodyPr/>
        <a:lstStyle/>
        <a:p>
          <a:endParaRPr lang="es-MX" sz="1800" b="1"/>
        </a:p>
      </dgm:t>
    </dgm:pt>
    <dgm:pt modelId="{25B95239-BFA3-465D-93C0-7BD4BD52E314}" type="sibTrans" cxnId="{1D25B3B1-9CC7-46B9-9686-C0655207400B}">
      <dgm:prSet/>
      <dgm:spPr/>
      <dgm:t>
        <a:bodyPr/>
        <a:lstStyle/>
        <a:p>
          <a:endParaRPr lang="es-MX" sz="1800" b="1"/>
        </a:p>
      </dgm:t>
    </dgm:pt>
    <dgm:pt modelId="{10F6B1E2-BA89-4347-B41D-D4DB9A89C7A9}">
      <dgm:prSet phldrT="[Texto]" custT="1"/>
      <dgm:spPr/>
      <dgm:t>
        <a:bodyPr/>
        <a:lstStyle/>
        <a:p>
          <a:r>
            <a:rPr lang="es-ES" sz="600" b="1" dirty="0" smtClean="0"/>
            <a:t>.</a:t>
          </a:r>
          <a:endParaRPr lang="es-MX" sz="600" b="1" dirty="0"/>
        </a:p>
      </dgm:t>
    </dgm:pt>
    <dgm:pt modelId="{68565B71-2AE1-4DCF-8234-4A14E340D557}" type="parTrans" cxnId="{E26DBCF6-E456-42AD-8272-06F8B2A75338}">
      <dgm:prSet/>
      <dgm:spPr/>
      <dgm:t>
        <a:bodyPr/>
        <a:lstStyle/>
        <a:p>
          <a:endParaRPr lang="es-MX" sz="1800" b="1"/>
        </a:p>
      </dgm:t>
    </dgm:pt>
    <dgm:pt modelId="{DF72E2B4-0C8A-4657-ACD1-5B528ED3E683}" type="sibTrans" cxnId="{E26DBCF6-E456-42AD-8272-06F8B2A75338}">
      <dgm:prSet/>
      <dgm:spPr/>
      <dgm:t>
        <a:bodyPr/>
        <a:lstStyle/>
        <a:p>
          <a:endParaRPr lang="es-MX" sz="1800" b="1"/>
        </a:p>
      </dgm:t>
    </dgm:pt>
    <dgm:pt modelId="{7F16A82E-8D11-45C2-83A4-B3C7EFD00BBE}">
      <dgm:prSet phldrT="[Texto]" custT="1"/>
      <dgm:spPr/>
      <dgm:t>
        <a:bodyPr/>
        <a:lstStyle/>
        <a:p>
          <a:r>
            <a:rPr lang="es-ES" sz="600" b="1" dirty="0" smtClean="0"/>
            <a:t>.</a:t>
          </a:r>
          <a:endParaRPr lang="es-MX" sz="600" b="1" dirty="0"/>
        </a:p>
      </dgm:t>
    </dgm:pt>
    <dgm:pt modelId="{4E6C7961-4311-49D4-8BE2-CA64C98921E2}" type="sibTrans" cxnId="{016852DC-0D15-46B9-A40C-313106A399E4}">
      <dgm:prSet/>
      <dgm:spPr/>
      <dgm:t>
        <a:bodyPr/>
        <a:lstStyle/>
        <a:p>
          <a:endParaRPr lang="es-MX" sz="1800" b="1"/>
        </a:p>
      </dgm:t>
    </dgm:pt>
    <dgm:pt modelId="{F60D5C32-C449-41B3-A9C3-A4C66B267AC5}" type="parTrans" cxnId="{016852DC-0D15-46B9-A40C-313106A399E4}">
      <dgm:prSet/>
      <dgm:spPr/>
      <dgm:t>
        <a:bodyPr/>
        <a:lstStyle/>
        <a:p>
          <a:endParaRPr lang="es-MX" sz="1800" b="1"/>
        </a:p>
      </dgm:t>
    </dgm:pt>
    <dgm:pt modelId="{7ECA2F14-0B9E-4EDD-B7B3-EC645CF934DC}" type="pres">
      <dgm:prSet presAssocID="{CF860120-CF3B-4338-9157-8E92EF94283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77EC013B-1DDF-4EE7-B369-EE0DF55B2006}" type="pres">
      <dgm:prSet presAssocID="{6FCD18F5-1D0F-40E6-A1AD-CA74C42038E2}" presName="compositeNode" presStyleCnt="0">
        <dgm:presLayoutVars>
          <dgm:bulletEnabled val="1"/>
        </dgm:presLayoutVars>
      </dgm:prSet>
      <dgm:spPr/>
    </dgm:pt>
    <dgm:pt modelId="{156358D5-F0B5-46E7-B643-67752033C187}" type="pres">
      <dgm:prSet presAssocID="{6FCD18F5-1D0F-40E6-A1AD-CA74C42038E2}" presName="bgRect" presStyleLbl="node1" presStyleIdx="0" presStyleCnt="5" custLinFactNeighborX="1069"/>
      <dgm:spPr/>
      <dgm:t>
        <a:bodyPr/>
        <a:lstStyle/>
        <a:p>
          <a:endParaRPr lang="es-MX"/>
        </a:p>
      </dgm:t>
    </dgm:pt>
    <dgm:pt modelId="{E6953663-5331-4C0F-9593-3FD6DBD2E9CC}" type="pres">
      <dgm:prSet presAssocID="{6FCD18F5-1D0F-40E6-A1AD-CA74C42038E2}" presName="parentNode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3A9C335-0D3F-4F58-8A5C-74352A358C69}" type="pres">
      <dgm:prSet presAssocID="{6A9FE193-CD6C-4487-B853-07AA4BD870CD}" presName="hSp" presStyleCnt="0"/>
      <dgm:spPr/>
    </dgm:pt>
    <dgm:pt modelId="{A651C571-B398-4044-AB86-E142FDE7A2E6}" type="pres">
      <dgm:prSet presAssocID="{6A9FE193-CD6C-4487-B853-07AA4BD870CD}" presName="vProcSp" presStyleCnt="0"/>
      <dgm:spPr/>
    </dgm:pt>
    <dgm:pt modelId="{A020DA11-E7DA-4BBD-98A9-91214C149702}" type="pres">
      <dgm:prSet presAssocID="{6A9FE193-CD6C-4487-B853-07AA4BD870CD}" presName="vSp1" presStyleCnt="0"/>
      <dgm:spPr/>
    </dgm:pt>
    <dgm:pt modelId="{4D0B09F9-72D6-4881-9F6A-2A096846C785}" type="pres">
      <dgm:prSet presAssocID="{6A9FE193-CD6C-4487-B853-07AA4BD870CD}" presName="simulatedConn" presStyleLbl="solidFgAcc1" presStyleIdx="0" presStyleCnt="4"/>
      <dgm:spPr/>
    </dgm:pt>
    <dgm:pt modelId="{1CDB176C-21DE-4B4A-9262-8EBBB99CD050}" type="pres">
      <dgm:prSet presAssocID="{6A9FE193-CD6C-4487-B853-07AA4BD870CD}" presName="vSp2" presStyleCnt="0"/>
      <dgm:spPr/>
    </dgm:pt>
    <dgm:pt modelId="{DA6572B5-3ED3-4348-854F-85734BD90685}" type="pres">
      <dgm:prSet presAssocID="{6A9FE193-CD6C-4487-B853-07AA4BD870CD}" presName="sibTrans" presStyleCnt="0"/>
      <dgm:spPr/>
    </dgm:pt>
    <dgm:pt modelId="{AC15A23E-243C-439C-9F57-F3764F5C8407}" type="pres">
      <dgm:prSet presAssocID="{7F16A82E-8D11-45C2-83A4-B3C7EFD00BBE}" presName="compositeNode" presStyleCnt="0">
        <dgm:presLayoutVars>
          <dgm:bulletEnabled val="1"/>
        </dgm:presLayoutVars>
      </dgm:prSet>
      <dgm:spPr/>
    </dgm:pt>
    <dgm:pt modelId="{51608040-71B1-4AB7-8972-227C5DA888AB}" type="pres">
      <dgm:prSet presAssocID="{7F16A82E-8D11-45C2-83A4-B3C7EFD00BBE}" presName="bgRect" presStyleLbl="node1" presStyleIdx="1" presStyleCnt="5"/>
      <dgm:spPr/>
      <dgm:t>
        <a:bodyPr/>
        <a:lstStyle/>
        <a:p>
          <a:endParaRPr lang="es-MX"/>
        </a:p>
      </dgm:t>
    </dgm:pt>
    <dgm:pt modelId="{77C6BEA6-585D-408D-96BE-4381A46A139A}" type="pres">
      <dgm:prSet presAssocID="{7F16A82E-8D11-45C2-83A4-B3C7EFD00BBE}" presName="parentNode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9972776-5722-4246-8BD5-73C6A6DE18A1}" type="pres">
      <dgm:prSet presAssocID="{4E6C7961-4311-49D4-8BE2-CA64C98921E2}" presName="hSp" presStyleCnt="0"/>
      <dgm:spPr/>
    </dgm:pt>
    <dgm:pt modelId="{55EF7AC6-5F06-4A7B-BB62-F448433517FA}" type="pres">
      <dgm:prSet presAssocID="{4E6C7961-4311-49D4-8BE2-CA64C98921E2}" presName="vProcSp" presStyleCnt="0"/>
      <dgm:spPr/>
    </dgm:pt>
    <dgm:pt modelId="{F91B6D3E-EE89-4523-961D-66234DA11B20}" type="pres">
      <dgm:prSet presAssocID="{4E6C7961-4311-49D4-8BE2-CA64C98921E2}" presName="vSp1" presStyleCnt="0"/>
      <dgm:spPr/>
    </dgm:pt>
    <dgm:pt modelId="{4CCECC58-9C51-405A-A1A8-407020677DF9}" type="pres">
      <dgm:prSet presAssocID="{4E6C7961-4311-49D4-8BE2-CA64C98921E2}" presName="simulatedConn" presStyleLbl="solidFgAcc1" presStyleIdx="1" presStyleCnt="4"/>
      <dgm:spPr/>
    </dgm:pt>
    <dgm:pt modelId="{CB566D93-65DD-4EB5-BC68-49E5F12DD4B0}" type="pres">
      <dgm:prSet presAssocID="{4E6C7961-4311-49D4-8BE2-CA64C98921E2}" presName="vSp2" presStyleCnt="0"/>
      <dgm:spPr/>
    </dgm:pt>
    <dgm:pt modelId="{19A780BA-6FB2-4C3D-ADDB-EF6E4E622C1B}" type="pres">
      <dgm:prSet presAssocID="{4E6C7961-4311-49D4-8BE2-CA64C98921E2}" presName="sibTrans" presStyleCnt="0"/>
      <dgm:spPr/>
    </dgm:pt>
    <dgm:pt modelId="{2442A659-B942-4D3D-A2BB-5BAE198C3823}" type="pres">
      <dgm:prSet presAssocID="{F77B3801-39EB-4D29-A15A-7C94837DD1D5}" presName="compositeNode" presStyleCnt="0">
        <dgm:presLayoutVars>
          <dgm:bulletEnabled val="1"/>
        </dgm:presLayoutVars>
      </dgm:prSet>
      <dgm:spPr/>
    </dgm:pt>
    <dgm:pt modelId="{8FF631B4-6536-4F0D-B469-9FC641140480}" type="pres">
      <dgm:prSet presAssocID="{F77B3801-39EB-4D29-A15A-7C94837DD1D5}" presName="bgRect" presStyleLbl="node1" presStyleIdx="2" presStyleCnt="5"/>
      <dgm:spPr/>
      <dgm:t>
        <a:bodyPr/>
        <a:lstStyle/>
        <a:p>
          <a:endParaRPr lang="es-MX"/>
        </a:p>
      </dgm:t>
    </dgm:pt>
    <dgm:pt modelId="{22C3FA54-DFB6-422F-8CDB-62470E977F01}" type="pres">
      <dgm:prSet presAssocID="{F77B3801-39EB-4D29-A15A-7C94837DD1D5}" presName="parentNode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0D80842-C4B7-41D3-9343-FF1460368353}" type="pres">
      <dgm:prSet presAssocID="{5D2E5220-36F6-43C9-9A19-4F7A59B9E7A7}" presName="hSp" presStyleCnt="0"/>
      <dgm:spPr/>
    </dgm:pt>
    <dgm:pt modelId="{48061A79-9755-4CEC-B96C-67E99C67C902}" type="pres">
      <dgm:prSet presAssocID="{5D2E5220-36F6-43C9-9A19-4F7A59B9E7A7}" presName="vProcSp" presStyleCnt="0"/>
      <dgm:spPr/>
    </dgm:pt>
    <dgm:pt modelId="{B060583A-02A4-4CB3-BFA5-EC9FFD3D2692}" type="pres">
      <dgm:prSet presAssocID="{5D2E5220-36F6-43C9-9A19-4F7A59B9E7A7}" presName="vSp1" presStyleCnt="0"/>
      <dgm:spPr/>
    </dgm:pt>
    <dgm:pt modelId="{2B70529C-CD84-453C-8C68-806E8ED7CA90}" type="pres">
      <dgm:prSet presAssocID="{5D2E5220-36F6-43C9-9A19-4F7A59B9E7A7}" presName="simulatedConn" presStyleLbl="solidFgAcc1" presStyleIdx="2" presStyleCnt="4"/>
      <dgm:spPr/>
    </dgm:pt>
    <dgm:pt modelId="{5980BF07-3751-49B6-9BF1-BC6EDC4F8C3C}" type="pres">
      <dgm:prSet presAssocID="{5D2E5220-36F6-43C9-9A19-4F7A59B9E7A7}" presName="vSp2" presStyleCnt="0"/>
      <dgm:spPr/>
    </dgm:pt>
    <dgm:pt modelId="{9E55A1F5-0505-43A6-8BF8-D23B0C69EC25}" type="pres">
      <dgm:prSet presAssocID="{5D2E5220-36F6-43C9-9A19-4F7A59B9E7A7}" presName="sibTrans" presStyleCnt="0"/>
      <dgm:spPr/>
    </dgm:pt>
    <dgm:pt modelId="{696DB38C-EA26-43FE-BC73-020E7FCC31E0}" type="pres">
      <dgm:prSet presAssocID="{10F6B1E2-BA89-4347-B41D-D4DB9A89C7A9}" presName="compositeNode" presStyleCnt="0">
        <dgm:presLayoutVars>
          <dgm:bulletEnabled val="1"/>
        </dgm:presLayoutVars>
      </dgm:prSet>
      <dgm:spPr/>
    </dgm:pt>
    <dgm:pt modelId="{07047797-7D58-429C-8AB6-C9C8E5988E19}" type="pres">
      <dgm:prSet presAssocID="{10F6B1E2-BA89-4347-B41D-D4DB9A89C7A9}" presName="bgRect" presStyleLbl="node1" presStyleIdx="3" presStyleCnt="5"/>
      <dgm:spPr/>
      <dgm:t>
        <a:bodyPr/>
        <a:lstStyle/>
        <a:p>
          <a:endParaRPr lang="es-MX"/>
        </a:p>
      </dgm:t>
    </dgm:pt>
    <dgm:pt modelId="{C5202224-0C07-4444-B5E2-E5D695112371}" type="pres">
      <dgm:prSet presAssocID="{10F6B1E2-BA89-4347-B41D-D4DB9A89C7A9}" presName="parentNode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AB82F56-1783-4119-BAE5-63FFD3780FB9}" type="pres">
      <dgm:prSet presAssocID="{DF72E2B4-0C8A-4657-ACD1-5B528ED3E683}" presName="hSp" presStyleCnt="0"/>
      <dgm:spPr/>
    </dgm:pt>
    <dgm:pt modelId="{CFFC324F-0DF3-43C6-AECF-EB18690EBF59}" type="pres">
      <dgm:prSet presAssocID="{DF72E2B4-0C8A-4657-ACD1-5B528ED3E683}" presName="vProcSp" presStyleCnt="0"/>
      <dgm:spPr/>
    </dgm:pt>
    <dgm:pt modelId="{47AEA597-5F1D-4A2F-9869-02306A387B1A}" type="pres">
      <dgm:prSet presAssocID="{DF72E2B4-0C8A-4657-ACD1-5B528ED3E683}" presName="vSp1" presStyleCnt="0"/>
      <dgm:spPr/>
    </dgm:pt>
    <dgm:pt modelId="{8B613054-9173-4A04-AED7-C1385DEEB426}" type="pres">
      <dgm:prSet presAssocID="{DF72E2B4-0C8A-4657-ACD1-5B528ED3E683}" presName="simulatedConn" presStyleLbl="solidFgAcc1" presStyleIdx="3" presStyleCnt="4"/>
      <dgm:spPr/>
    </dgm:pt>
    <dgm:pt modelId="{A565B3BB-071D-4061-9470-41DF16863F10}" type="pres">
      <dgm:prSet presAssocID="{DF72E2B4-0C8A-4657-ACD1-5B528ED3E683}" presName="vSp2" presStyleCnt="0"/>
      <dgm:spPr/>
    </dgm:pt>
    <dgm:pt modelId="{85281549-B8FD-4C05-B371-79DEF305EBB5}" type="pres">
      <dgm:prSet presAssocID="{DF72E2B4-0C8A-4657-ACD1-5B528ED3E683}" presName="sibTrans" presStyleCnt="0"/>
      <dgm:spPr/>
    </dgm:pt>
    <dgm:pt modelId="{8E757A81-6CB9-4503-85FD-6643DFA585E1}" type="pres">
      <dgm:prSet presAssocID="{AF475099-1804-4FFD-A453-3D69542992CF}" presName="compositeNode" presStyleCnt="0">
        <dgm:presLayoutVars>
          <dgm:bulletEnabled val="1"/>
        </dgm:presLayoutVars>
      </dgm:prSet>
      <dgm:spPr/>
    </dgm:pt>
    <dgm:pt modelId="{35AEA009-8430-4364-A95C-A7C6966E566D}" type="pres">
      <dgm:prSet presAssocID="{AF475099-1804-4FFD-A453-3D69542992CF}" presName="bgRect" presStyleLbl="node1" presStyleIdx="4" presStyleCnt="5" custLinFactNeighborX="-1069"/>
      <dgm:spPr/>
      <dgm:t>
        <a:bodyPr/>
        <a:lstStyle/>
        <a:p>
          <a:endParaRPr lang="es-MX"/>
        </a:p>
      </dgm:t>
    </dgm:pt>
    <dgm:pt modelId="{85141569-7391-4AA5-8D29-05CD5EEEACF3}" type="pres">
      <dgm:prSet presAssocID="{AF475099-1804-4FFD-A453-3D69542992CF}" presName="parentNode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1D25B3B1-9CC7-46B9-9686-C0655207400B}" srcId="{CF860120-CF3B-4338-9157-8E92EF942832}" destId="{AF475099-1804-4FFD-A453-3D69542992CF}" srcOrd="4" destOrd="0" parTransId="{22129D7D-464F-4C77-AAB8-EC8F9964A057}" sibTransId="{25B95239-BFA3-465D-93C0-7BD4BD52E314}"/>
    <dgm:cxn modelId="{8CBA4BB2-6FDD-4FA2-84E4-7C9B578DC956}" type="presOf" srcId="{7F16A82E-8D11-45C2-83A4-B3C7EFD00BBE}" destId="{51608040-71B1-4AB7-8972-227C5DA888AB}" srcOrd="0" destOrd="0" presId="urn:microsoft.com/office/officeart/2005/8/layout/hProcess7#1"/>
    <dgm:cxn modelId="{18A218E9-00E1-4A48-B0D3-2D9E9A2228F3}" type="presOf" srcId="{7F16A82E-8D11-45C2-83A4-B3C7EFD00BBE}" destId="{77C6BEA6-585D-408D-96BE-4381A46A139A}" srcOrd="1" destOrd="0" presId="urn:microsoft.com/office/officeart/2005/8/layout/hProcess7#1"/>
    <dgm:cxn modelId="{09D9AB56-4336-4B96-AFCF-0155669C4762}" type="presOf" srcId="{AF475099-1804-4FFD-A453-3D69542992CF}" destId="{85141569-7391-4AA5-8D29-05CD5EEEACF3}" srcOrd="1" destOrd="0" presId="urn:microsoft.com/office/officeart/2005/8/layout/hProcess7#1"/>
    <dgm:cxn modelId="{AD9D8465-2D32-40DE-A32F-D9718C3229D6}" type="presOf" srcId="{F77B3801-39EB-4D29-A15A-7C94837DD1D5}" destId="{22C3FA54-DFB6-422F-8CDB-62470E977F01}" srcOrd="1" destOrd="0" presId="urn:microsoft.com/office/officeart/2005/8/layout/hProcess7#1"/>
    <dgm:cxn modelId="{066BF1D3-6C9F-4D16-958D-65D68B136090}" type="presOf" srcId="{CF860120-CF3B-4338-9157-8E92EF942832}" destId="{7ECA2F14-0B9E-4EDD-B7B3-EC645CF934DC}" srcOrd="0" destOrd="0" presId="urn:microsoft.com/office/officeart/2005/8/layout/hProcess7#1"/>
    <dgm:cxn modelId="{1C81C159-9FAB-4883-9B4F-7565D856FD2B}" type="presOf" srcId="{10F6B1E2-BA89-4347-B41D-D4DB9A89C7A9}" destId="{C5202224-0C07-4444-B5E2-E5D695112371}" srcOrd="1" destOrd="0" presId="urn:microsoft.com/office/officeart/2005/8/layout/hProcess7#1"/>
    <dgm:cxn modelId="{E26DBCF6-E456-42AD-8272-06F8B2A75338}" srcId="{CF860120-CF3B-4338-9157-8E92EF942832}" destId="{10F6B1E2-BA89-4347-B41D-D4DB9A89C7A9}" srcOrd="3" destOrd="0" parTransId="{68565B71-2AE1-4DCF-8234-4A14E340D557}" sibTransId="{DF72E2B4-0C8A-4657-ACD1-5B528ED3E683}"/>
    <dgm:cxn modelId="{A783873F-1FBA-4CA8-AAF4-2666C1614AEE}" srcId="{CF860120-CF3B-4338-9157-8E92EF942832}" destId="{6FCD18F5-1D0F-40E6-A1AD-CA74C42038E2}" srcOrd="0" destOrd="0" parTransId="{DED0474B-FB25-491D-8CA7-CD7681CA8E98}" sibTransId="{6A9FE193-CD6C-4487-B853-07AA4BD870CD}"/>
    <dgm:cxn modelId="{06900F79-8351-42ED-8C0F-E86FC114A192}" type="presOf" srcId="{6FCD18F5-1D0F-40E6-A1AD-CA74C42038E2}" destId="{E6953663-5331-4C0F-9593-3FD6DBD2E9CC}" srcOrd="1" destOrd="0" presId="urn:microsoft.com/office/officeart/2005/8/layout/hProcess7#1"/>
    <dgm:cxn modelId="{36EC8319-FC59-4465-9362-5CAF0DCD2F65}" type="presOf" srcId="{6FCD18F5-1D0F-40E6-A1AD-CA74C42038E2}" destId="{156358D5-F0B5-46E7-B643-67752033C187}" srcOrd="0" destOrd="0" presId="urn:microsoft.com/office/officeart/2005/8/layout/hProcess7#1"/>
    <dgm:cxn modelId="{BFEF37F4-F607-4F1B-91A0-144C9A4CC846}" type="presOf" srcId="{F77B3801-39EB-4D29-A15A-7C94837DD1D5}" destId="{8FF631B4-6536-4F0D-B469-9FC641140480}" srcOrd="0" destOrd="0" presId="urn:microsoft.com/office/officeart/2005/8/layout/hProcess7#1"/>
    <dgm:cxn modelId="{7A8B02DF-0578-477C-BADF-85A90EEA4E78}" srcId="{CF860120-CF3B-4338-9157-8E92EF942832}" destId="{F77B3801-39EB-4D29-A15A-7C94837DD1D5}" srcOrd="2" destOrd="0" parTransId="{524D394C-1C68-41F1-87C2-7291207B2F8A}" sibTransId="{5D2E5220-36F6-43C9-9A19-4F7A59B9E7A7}"/>
    <dgm:cxn modelId="{016852DC-0D15-46B9-A40C-313106A399E4}" srcId="{CF860120-CF3B-4338-9157-8E92EF942832}" destId="{7F16A82E-8D11-45C2-83A4-B3C7EFD00BBE}" srcOrd="1" destOrd="0" parTransId="{F60D5C32-C449-41B3-A9C3-A4C66B267AC5}" sibTransId="{4E6C7961-4311-49D4-8BE2-CA64C98921E2}"/>
    <dgm:cxn modelId="{0CB98C70-87F1-42B3-9D27-D14EBA00299E}" type="presOf" srcId="{AF475099-1804-4FFD-A453-3D69542992CF}" destId="{35AEA009-8430-4364-A95C-A7C6966E566D}" srcOrd="0" destOrd="0" presId="urn:microsoft.com/office/officeart/2005/8/layout/hProcess7#1"/>
    <dgm:cxn modelId="{0F7A95ED-037E-40CC-A69A-48531C355B78}" type="presOf" srcId="{10F6B1E2-BA89-4347-B41D-D4DB9A89C7A9}" destId="{07047797-7D58-429C-8AB6-C9C8E5988E19}" srcOrd="0" destOrd="0" presId="urn:microsoft.com/office/officeart/2005/8/layout/hProcess7#1"/>
    <dgm:cxn modelId="{E8E79C0F-19EA-4887-9BFF-29764EAAB4DB}" type="presParOf" srcId="{7ECA2F14-0B9E-4EDD-B7B3-EC645CF934DC}" destId="{77EC013B-1DDF-4EE7-B369-EE0DF55B2006}" srcOrd="0" destOrd="0" presId="urn:microsoft.com/office/officeart/2005/8/layout/hProcess7#1"/>
    <dgm:cxn modelId="{58945FCD-864B-4B9F-8A12-CA15F0AD22EF}" type="presParOf" srcId="{77EC013B-1DDF-4EE7-B369-EE0DF55B2006}" destId="{156358D5-F0B5-46E7-B643-67752033C187}" srcOrd="0" destOrd="0" presId="urn:microsoft.com/office/officeart/2005/8/layout/hProcess7#1"/>
    <dgm:cxn modelId="{02CA4D84-E1B8-4DA5-9C39-4CC3CCA0CDD5}" type="presParOf" srcId="{77EC013B-1DDF-4EE7-B369-EE0DF55B2006}" destId="{E6953663-5331-4C0F-9593-3FD6DBD2E9CC}" srcOrd="1" destOrd="0" presId="urn:microsoft.com/office/officeart/2005/8/layout/hProcess7#1"/>
    <dgm:cxn modelId="{95FE2069-43C9-4023-8705-A188BE3418D3}" type="presParOf" srcId="{7ECA2F14-0B9E-4EDD-B7B3-EC645CF934DC}" destId="{D3A9C335-0D3F-4F58-8A5C-74352A358C69}" srcOrd="1" destOrd="0" presId="urn:microsoft.com/office/officeart/2005/8/layout/hProcess7#1"/>
    <dgm:cxn modelId="{12018F96-B7C3-4E6C-A53A-DC8A4DFDC276}" type="presParOf" srcId="{7ECA2F14-0B9E-4EDD-B7B3-EC645CF934DC}" destId="{A651C571-B398-4044-AB86-E142FDE7A2E6}" srcOrd="2" destOrd="0" presId="urn:microsoft.com/office/officeart/2005/8/layout/hProcess7#1"/>
    <dgm:cxn modelId="{0692C984-6998-487F-B30C-915F22FF64B4}" type="presParOf" srcId="{A651C571-B398-4044-AB86-E142FDE7A2E6}" destId="{A020DA11-E7DA-4BBD-98A9-91214C149702}" srcOrd="0" destOrd="0" presId="urn:microsoft.com/office/officeart/2005/8/layout/hProcess7#1"/>
    <dgm:cxn modelId="{EB819AB4-8175-4C5A-BF63-F96A738B1B5D}" type="presParOf" srcId="{A651C571-B398-4044-AB86-E142FDE7A2E6}" destId="{4D0B09F9-72D6-4881-9F6A-2A096846C785}" srcOrd="1" destOrd="0" presId="urn:microsoft.com/office/officeart/2005/8/layout/hProcess7#1"/>
    <dgm:cxn modelId="{CA0DD097-08FB-4B44-BD0B-8693669EA8B8}" type="presParOf" srcId="{A651C571-B398-4044-AB86-E142FDE7A2E6}" destId="{1CDB176C-21DE-4B4A-9262-8EBBB99CD050}" srcOrd="2" destOrd="0" presId="urn:microsoft.com/office/officeart/2005/8/layout/hProcess7#1"/>
    <dgm:cxn modelId="{411C89F3-4034-4A6E-8AED-5CF680769AA6}" type="presParOf" srcId="{7ECA2F14-0B9E-4EDD-B7B3-EC645CF934DC}" destId="{DA6572B5-3ED3-4348-854F-85734BD90685}" srcOrd="3" destOrd="0" presId="urn:microsoft.com/office/officeart/2005/8/layout/hProcess7#1"/>
    <dgm:cxn modelId="{3678FFFD-9827-4163-BE58-F983D3801BF1}" type="presParOf" srcId="{7ECA2F14-0B9E-4EDD-B7B3-EC645CF934DC}" destId="{AC15A23E-243C-439C-9F57-F3764F5C8407}" srcOrd="4" destOrd="0" presId="urn:microsoft.com/office/officeart/2005/8/layout/hProcess7#1"/>
    <dgm:cxn modelId="{B339D743-64B0-411C-9BDA-08875A670E84}" type="presParOf" srcId="{AC15A23E-243C-439C-9F57-F3764F5C8407}" destId="{51608040-71B1-4AB7-8972-227C5DA888AB}" srcOrd="0" destOrd="0" presId="urn:microsoft.com/office/officeart/2005/8/layout/hProcess7#1"/>
    <dgm:cxn modelId="{431E9C5E-5976-405C-A8F0-E99574B08F5D}" type="presParOf" srcId="{AC15A23E-243C-439C-9F57-F3764F5C8407}" destId="{77C6BEA6-585D-408D-96BE-4381A46A139A}" srcOrd="1" destOrd="0" presId="urn:microsoft.com/office/officeart/2005/8/layout/hProcess7#1"/>
    <dgm:cxn modelId="{2875BF3C-9055-46A1-9BD0-E56CB4F93120}" type="presParOf" srcId="{7ECA2F14-0B9E-4EDD-B7B3-EC645CF934DC}" destId="{C9972776-5722-4246-8BD5-73C6A6DE18A1}" srcOrd="5" destOrd="0" presId="urn:microsoft.com/office/officeart/2005/8/layout/hProcess7#1"/>
    <dgm:cxn modelId="{B05B46BD-CFFF-4A17-9A48-B5361A8127EE}" type="presParOf" srcId="{7ECA2F14-0B9E-4EDD-B7B3-EC645CF934DC}" destId="{55EF7AC6-5F06-4A7B-BB62-F448433517FA}" srcOrd="6" destOrd="0" presId="urn:microsoft.com/office/officeart/2005/8/layout/hProcess7#1"/>
    <dgm:cxn modelId="{E0654C4F-43A4-4F86-8571-8B67BB13B034}" type="presParOf" srcId="{55EF7AC6-5F06-4A7B-BB62-F448433517FA}" destId="{F91B6D3E-EE89-4523-961D-66234DA11B20}" srcOrd="0" destOrd="0" presId="urn:microsoft.com/office/officeart/2005/8/layout/hProcess7#1"/>
    <dgm:cxn modelId="{270EB2C1-6178-4B08-98BA-AC2B6C8C6ECC}" type="presParOf" srcId="{55EF7AC6-5F06-4A7B-BB62-F448433517FA}" destId="{4CCECC58-9C51-405A-A1A8-407020677DF9}" srcOrd="1" destOrd="0" presId="urn:microsoft.com/office/officeart/2005/8/layout/hProcess7#1"/>
    <dgm:cxn modelId="{9A0EF36C-8A77-442B-A0B6-487AABA1F45F}" type="presParOf" srcId="{55EF7AC6-5F06-4A7B-BB62-F448433517FA}" destId="{CB566D93-65DD-4EB5-BC68-49E5F12DD4B0}" srcOrd="2" destOrd="0" presId="urn:microsoft.com/office/officeart/2005/8/layout/hProcess7#1"/>
    <dgm:cxn modelId="{3CD6BDF3-19E5-4EC9-9FA4-673C04DF2133}" type="presParOf" srcId="{7ECA2F14-0B9E-4EDD-B7B3-EC645CF934DC}" destId="{19A780BA-6FB2-4C3D-ADDB-EF6E4E622C1B}" srcOrd="7" destOrd="0" presId="urn:microsoft.com/office/officeart/2005/8/layout/hProcess7#1"/>
    <dgm:cxn modelId="{BDF53025-0E62-4017-9D96-ECB8354D9410}" type="presParOf" srcId="{7ECA2F14-0B9E-4EDD-B7B3-EC645CF934DC}" destId="{2442A659-B942-4D3D-A2BB-5BAE198C3823}" srcOrd="8" destOrd="0" presId="urn:microsoft.com/office/officeart/2005/8/layout/hProcess7#1"/>
    <dgm:cxn modelId="{588A66AB-68BA-4C25-8ABC-FE464B2CC160}" type="presParOf" srcId="{2442A659-B942-4D3D-A2BB-5BAE198C3823}" destId="{8FF631B4-6536-4F0D-B469-9FC641140480}" srcOrd="0" destOrd="0" presId="urn:microsoft.com/office/officeart/2005/8/layout/hProcess7#1"/>
    <dgm:cxn modelId="{74FD95E3-8016-412D-A02E-9E2D11F799C1}" type="presParOf" srcId="{2442A659-B942-4D3D-A2BB-5BAE198C3823}" destId="{22C3FA54-DFB6-422F-8CDB-62470E977F01}" srcOrd="1" destOrd="0" presId="urn:microsoft.com/office/officeart/2005/8/layout/hProcess7#1"/>
    <dgm:cxn modelId="{2C848926-2544-493F-8041-13EA22C81E7C}" type="presParOf" srcId="{7ECA2F14-0B9E-4EDD-B7B3-EC645CF934DC}" destId="{10D80842-C4B7-41D3-9343-FF1460368353}" srcOrd="9" destOrd="0" presId="urn:microsoft.com/office/officeart/2005/8/layout/hProcess7#1"/>
    <dgm:cxn modelId="{BBBF62FA-000F-4FBC-B39A-64BA9EDBF195}" type="presParOf" srcId="{7ECA2F14-0B9E-4EDD-B7B3-EC645CF934DC}" destId="{48061A79-9755-4CEC-B96C-67E99C67C902}" srcOrd="10" destOrd="0" presId="urn:microsoft.com/office/officeart/2005/8/layout/hProcess7#1"/>
    <dgm:cxn modelId="{F13FC44E-488C-42CF-AAE0-28D31452CFBE}" type="presParOf" srcId="{48061A79-9755-4CEC-B96C-67E99C67C902}" destId="{B060583A-02A4-4CB3-BFA5-EC9FFD3D2692}" srcOrd="0" destOrd="0" presId="urn:microsoft.com/office/officeart/2005/8/layout/hProcess7#1"/>
    <dgm:cxn modelId="{2ECC9BC0-F920-409B-83DF-DE5F115272E9}" type="presParOf" srcId="{48061A79-9755-4CEC-B96C-67E99C67C902}" destId="{2B70529C-CD84-453C-8C68-806E8ED7CA90}" srcOrd="1" destOrd="0" presId="urn:microsoft.com/office/officeart/2005/8/layout/hProcess7#1"/>
    <dgm:cxn modelId="{71DE2D99-AEA8-48E8-A2E5-DA81B259114E}" type="presParOf" srcId="{48061A79-9755-4CEC-B96C-67E99C67C902}" destId="{5980BF07-3751-49B6-9BF1-BC6EDC4F8C3C}" srcOrd="2" destOrd="0" presId="urn:microsoft.com/office/officeart/2005/8/layout/hProcess7#1"/>
    <dgm:cxn modelId="{BA158E9C-7496-47AA-BB3E-CB0BF53A2217}" type="presParOf" srcId="{7ECA2F14-0B9E-4EDD-B7B3-EC645CF934DC}" destId="{9E55A1F5-0505-43A6-8BF8-D23B0C69EC25}" srcOrd="11" destOrd="0" presId="urn:microsoft.com/office/officeart/2005/8/layout/hProcess7#1"/>
    <dgm:cxn modelId="{01D7010D-C7C8-474A-8BE5-50DFFF7E2A7C}" type="presParOf" srcId="{7ECA2F14-0B9E-4EDD-B7B3-EC645CF934DC}" destId="{696DB38C-EA26-43FE-BC73-020E7FCC31E0}" srcOrd="12" destOrd="0" presId="urn:microsoft.com/office/officeart/2005/8/layout/hProcess7#1"/>
    <dgm:cxn modelId="{1F844160-B869-4733-9A2F-53852EE91781}" type="presParOf" srcId="{696DB38C-EA26-43FE-BC73-020E7FCC31E0}" destId="{07047797-7D58-429C-8AB6-C9C8E5988E19}" srcOrd="0" destOrd="0" presId="urn:microsoft.com/office/officeart/2005/8/layout/hProcess7#1"/>
    <dgm:cxn modelId="{0D4FDD81-87C8-4BF4-8AF1-034CE94B1C83}" type="presParOf" srcId="{696DB38C-EA26-43FE-BC73-020E7FCC31E0}" destId="{C5202224-0C07-4444-B5E2-E5D695112371}" srcOrd="1" destOrd="0" presId="urn:microsoft.com/office/officeart/2005/8/layout/hProcess7#1"/>
    <dgm:cxn modelId="{8ED28D9E-6517-4D3C-897F-AF02122DE7FD}" type="presParOf" srcId="{7ECA2F14-0B9E-4EDD-B7B3-EC645CF934DC}" destId="{1AB82F56-1783-4119-BAE5-63FFD3780FB9}" srcOrd="13" destOrd="0" presId="urn:microsoft.com/office/officeart/2005/8/layout/hProcess7#1"/>
    <dgm:cxn modelId="{1B9F2744-9DF8-4751-AE17-17ECBFC37CD3}" type="presParOf" srcId="{7ECA2F14-0B9E-4EDD-B7B3-EC645CF934DC}" destId="{CFFC324F-0DF3-43C6-AECF-EB18690EBF59}" srcOrd="14" destOrd="0" presId="urn:microsoft.com/office/officeart/2005/8/layout/hProcess7#1"/>
    <dgm:cxn modelId="{09AC8227-183E-4D68-AC12-E9B50762F930}" type="presParOf" srcId="{CFFC324F-0DF3-43C6-AECF-EB18690EBF59}" destId="{47AEA597-5F1D-4A2F-9869-02306A387B1A}" srcOrd="0" destOrd="0" presId="urn:microsoft.com/office/officeart/2005/8/layout/hProcess7#1"/>
    <dgm:cxn modelId="{5221D438-5E44-4903-8189-4D5DB2B066C7}" type="presParOf" srcId="{CFFC324F-0DF3-43C6-AECF-EB18690EBF59}" destId="{8B613054-9173-4A04-AED7-C1385DEEB426}" srcOrd="1" destOrd="0" presId="urn:microsoft.com/office/officeart/2005/8/layout/hProcess7#1"/>
    <dgm:cxn modelId="{F17100F2-E963-49F2-BBCF-CB5327998D6F}" type="presParOf" srcId="{CFFC324F-0DF3-43C6-AECF-EB18690EBF59}" destId="{A565B3BB-071D-4061-9470-41DF16863F10}" srcOrd="2" destOrd="0" presId="urn:microsoft.com/office/officeart/2005/8/layout/hProcess7#1"/>
    <dgm:cxn modelId="{B00EA138-8189-4C8D-A5DB-138C2D2D0763}" type="presParOf" srcId="{7ECA2F14-0B9E-4EDD-B7B3-EC645CF934DC}" destId="{85281549-B8FD-4C05-B371-79DEF305EBB5}" srcOrd="15" destOrd="0" presId="urn:microsoft.com/office/officeart/2005/8/layout/hProcess7#1"/>
    <dgm:cxn modelId="{4E3A5D89-F115-4DD8-97B7-255898D16A52}" type="presParOf" srcId="{7ECA2F14-0B9E-4EDD-B7B3-EC645CF934DC}" destId="{8E757A81-6CB9-4503-85FD-6643DFA585E1}" srcOrd="16" destOrd="0" presId="urn:microsoft.com/office/officeart/2005/8/layout/hProcess7#1"/>
    <dgm:cxn modelId="{12A5EDEC-3A31-47FD-B234-3C858AA98796}" type="presParOf" srcId="{8E757A81-6CB9-4503-85FD-6643DFA585E1}" destId="{35AEA009-8430-4364-A95C-A7C6966E566D}" srcOrd="0" destOrd="0" presId="urn:microsoft.com/office/officeart/2005/8/layout/hProcess7#1"/>
    <dgm:cxn modelId="{572362CA-74A4-4074-8190-16E2661A6D48}" type="presParOf" srcId="{8E757A81-6CB9-4503-85FD-6643DFA585E1}" destId="{85141569-7391-4AA5-8D29-05CD5EEEACF3}" srcOrd="1" destOrd="0" presId="urn:microsoft.com/office/officeart/2005/8/layout/hProcess7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860120-CF3B-4338-9157-8E92EF942832}" type="doc">
      <dgm:prSet loTypeId="urn:microsoft.com/office/officeart/2005/8/layout/hProcess7#2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MX"/>
        </a:p>
      </dgm:t>
    </dgm:pt>
    <dgm:pt modelId="{FC8B593D-321F-4C08-965D-CD85635E06B8}">
      <dgm:prSet phldrT="[Texto]" custT="1"/>
      <dgm:spPr/>
      <dgm:t>
        <a:bodyPr/>
        <a:lstStyle/>
        <a:p>
          <a:endParaRPr lang="es-MX" sz="600" b="1" dirty="0"/>
        </a:p>
      </dgm:t>
    </dgm:pt>
    <dgm:pt modelId="{5FE16DD4-35D0-43A1-848F-5636093CF2D9}" type="parTrans" cxnId="{3E34F280-96FD-4A2D-8E48-0D50BBDCBF9F}">
      <dgm:prSet/>
      <dgm:spPr/>
      <dgm:t>
        <a:bodyPr/>
        <a:lstStyle/>
        <a:p>
          <a:endParaRPr lang="es-MX"/>
        </a:p>
      </dgm:t>
    </dgm:pt>
    <dgm:pt modelId="{E9E84702-889D-4649-983D-9E3B85A1FAA7}" type="sibTrans" cxnId="{3E34F280-96FD-4A2D-8E48-0D50BBDCBF9F}">
      <dgm:prSet/>
      <dgm:spPr/>
      <dgm:t>
        <a:bodyPr/>
        <a:lstStyle/>
        <a:p>
          <a:endParaRPr lang="es-MX"/>
        </a:p>
      </dgm:t>
    </dgm:pt>
    <dgm:pt modelId="{08780D91-3F8D-4E6E-A05E-56DFCD0C97A7}">
      <dgm:prSet phldrT="[Texto]" custT="1"/>
      <dgm:spPr/>
      <dgm:t>
        <a:bodyPr/>
        <a:lstStyle/>
        <a:p>
          <a:endParaRPr lang="es-MX" sz="600" b="1" dirty="0"/>
        </a:p>
      </dgm:t>
    </dgm:pt>
    <dgm:pt modelId="{F8FB177D-BB8E-46E5-B6DD-916599C5A59E}" type="parTrans" cxnId="{F4F2A00C-6EA2-4AA4-AE9B-DC4CFF05740A}">
      <dgm:prSet/>
      <dgm:spPr/>
      <dgm:t>
        <a:bodyPr/>
        <a:lstStyle/>
        <a:p>
          <a:endParaRPr lang="es-MX"/>
        </a:p>
      </dgm:t>
    </dgm:pt>
    <dgm:pt modelId="{5D5813BD-FBF9-4368-801E-19CD0D600F72}" type="sibTrans" cxnId="{F4F2A00C-6EA2-4AA4-AE9B-DC4CFF05740A}">
      <dgm:prSet/>
      <dgm:spPr/>
      <dgm:t>
        <a:bodyPr/>
        <a:lstStyle/>
        <a:p>
          <a:endParaRPr lang="es-MX"/>
        </a:p>
      </dgm:t>
    </dgm:pt>
    <dgm:pt modelId="{7ECA2F14-0B9E-4EDD-B7B3-EC645CF934DC}" type="pres">
      <dgm:prSet presAssocID="{CF860120-CF3B-4338-9157-8E92EF94283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4B0D95BF-0E9D-4BB5-877B-613078C44FC8}" type="pres">
      <dgm:prSet presAssocID="{08780D91-3F8D-4E6E-A05E-56DFCD0C97A7}" presName="compositeNode" presStyleCnt="0">
        <dgm:presLayoutVars>
          <dgm:bulletEnabled val="1"/>
        </dgm:presLayoutVars>
      </dgm:prSet>
      <dgm:spPr/>
    </dgm:pt>
    <dgm:pt modelId="{5B25F3F2-A37A-493A-AD13-7D7A3E1545BC}" type="pres">
      <dgm:prSet presAssocID="{08780D91-3F8D-4E6E-A05E-56DFCD0C97A7}" presName="bgRect" presStyleLbl="node1" presStyleIdx="0" presStyleCnt="2"/>
      <dgm:spPr/>
      <dgm:t>
        <a:bodyPr/>
        <a:lstStyle/>
        <a:p>
          <a:endParaRPr lang="es-MX"/>
        </a:p>
      </dgm:t>
    </dgm:pt>
    <dgm:pt modelId="{99671586-48FE-41D9-AFE0-1456EC9EB4FD}" type="pres">
      <dgm:prSet presAssocID="{08780D91-3F8D-4E6E-A05E-56DFCD0C97A7}" presName="parentNode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89F2CA3-F252-4012-84AB-0DF96382D7B7}" type="pres">
      <dgm:prSet presAssocID="{5D5813BD-FBF9-4368-801E-19CD0D600F72}" presName="hSp" presStyleCnt="0"/>
      <dgm:spPr/>
    </dgm:pt>
    <dgm:pt modelId="{4FCE06D1-48F9-4017-A161-2037E8953F71}" type="pres">
      <dgm:prSet presAssocID="{5D5813BD-FBF9-4368-801E-19CD0D600F72}" presName="vProcSp" presStyleCnt="0"/>
      <dgm:spPr/>
    </dgm:pt>
    <dgm:pt modelId="{F700AC0E-39F8-4D60-AB82-1FD42957E7F4}" type="pres">
      <dgm:prSet presAssocID="{5D5813BD-FBF9-4368-801E-19CD0D600F72}" presName="vSp1" presStyleCnt="0"/>
      <dgm:spPr/>
    </dgm:pt>
    <dgm:pt modelId="{90C2C787-58B5-4E1D-B17C-541785B43629}" type="pres">
      <dgm:prSet presAssocID="{5D5813BD-FBF9-4368-801E-19CD0D600F72}" presName="simulatedConn" presStyleLbl="solidFgAcc1" presStyleIdx="0" presStyleCnt="1"/>
      <dgm:spPr/>
    </dgm:pt>
    <dgm:pt modelId="{A0C97B9D-3CEA-4908-AC75-ECC7E9A261EE}" type="pres">
      <dgm:prSet presAssocID="{5D5813BD-FBF9-4368-801E-19CD0D600F72}" presName="vSp2" presStyleCnt="0"/>
      <dgm:spPr/>
    </dgm:pt>
    <dgm:pt modelId="{270935AE-34D4-4993-A24B-90209C953388}" type="pres">
      <dgm:prSet presAssocID="{5D5813BD-FBF9-4368-801E-19CD0D600F72}" presName="sibTrans" presStyleCnt="0"/>
      <dgm:spPr/>
    </dgm:pt>
    <dgm:pt modelId="{77A802E5-55C6-4FFB-92B7-1225E75F0FF0}" type="pres">
      <dgm:prSet presAssocID="{FC8B593D-321F-4C08-965D-CD85635E06B8}" presName="compositeNode" presStyleCnt="0">
        <dgm:presLayoutVars>
          <dgm:bulletEnabled val="1"/>
        </dgm:presLayoutVars>
      </dgm:prSet>
      <dgm:spPr/>
    </dgm:pt>
    <dgm:pt modelId="{0AE8F0FA-589A-4221-A49D-51E4ADBE6EDE}" type="pres">
      <dgm:prSet presAssocID="{FC8B593D-321F-4C08-965D-CD85635E06B8}" presName="bgRect" presStyleLbl="node1" presStyleIdx="1" presStyleCnt="2"/>
      <dgm:spPr/>
      <dgm:t>
        <a:bodyPr/>
        <a:lstStyle/>
        <a:p>
          <a:endParaRPr lang="es-MX"/>
        </a:p>
      </dgm:t>
    </dgm:pt>
    <dgm:pt modelId="{33A7B604-E40C-4DC5-9909-58CA6AF99366}" type="pres">
      <dgm:prSet presAssocID="{FC8B593D-321F-4C08-965D-CD85635E06B8}" presName="parentNode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3E34F280-96FD-4A2D-8E48-0D50BBDCBF9F}" srcId="{CF860120-CF3B-4338-9157-8E92EF942832}" destId="{FC8B593D-321F-4C08-965D-CD85635E06B8}" srcOrd="1" destOrd="0" parTransId="{5FE16DD4-35D0-43A1-848F-5636093CF2D9}" sibTransId="{E9E84702-889D-4649-983D-9E3B85A1FAA7}"/>
    <dgm:cxn modelId="{A8482F00-3600-4AB3-8A4D-AFC313F72FE3}" type="presOf" srcId="{CF860120-CF3B-4338-9157-8E92EF942832}" destId="{7ECA2F14-0B9E-4EDD-B7B3-EC645CF934DC}" srcOrd="0" destOrd="0" presId="urn:microsoft.com/office/officeart/2005/8/layout/hProcess7#2"/>
    <dgm:cxn modelId="{06C9E0DC-4082-4E9B-8517-281766CE681A}" type="presOf" srcId="{08780D91-3F8D-4E6E-A05E-56DFCD0C97A7}" destId="{5B25F3F2-A37A-493A-AD13-7D7A3E1545BC}" srcOrd="0" destOrd="0" presId="urn:microsoft.com/office/officeart/2005/8/layout/hProcess7#2"/>
    <dgm:cxn modelId="{DF446233-6142-41FD-B35C-D6204A394DA5}" type="presOf" srcId="{FC8B593D-321F-4C08-965D-CD85635E06B8}" destId="{0AE8F0FA-589A-4221-A49D-51E4ADBE6EDE}" srcOrd="0" destOrd="0" presId="urn:microsoft.com/office/officeart/2005/8/layout/hProcess7#2"/>
    <dgm:cxn modelId="{7479C994-FD4D-4F7B-9E05-B05B4699E255}" type="presOf" srcId="{FC8B593D-321F-4C08-965D-CD85635E06B8}" destId="{33A7B604-E40C-4DC5-9909-58CA6AF99366}" srcOrd="1" destOrd="0" presId="urn:microsoft.com/office/officeart/2005/8/layout/hProcess7#2"/>
    <dgm:cxn modelId="{8D4F34B5-107C-4ADE-AE07-2D75B37CF255}" type="presOf" srcId="{08780D91-3F8D-4E6E-A05E-56DFCD0C97A7}" destId="{99671586-48FE-41D9-AFE0-1456EC9EB4FD}" srcOrd="1" destOrd="0" presId="urn:microsoft.com/office/officeart/2005/8/layout/hProcess7#2"/>
    <dgm:cxn modelId="{F4F2A00C-6EA2-4AA4-AE9B-DC4CFF05740A}" srcId="{CF860120-CF3B-4338-9157-8E92EF942832}" destId="{08780D91-3F8D-4E6E-A05E-56DFCD0C97A7}" srcOrd="0" destOrd="0" parTransId="{F8FB177D-BB8E-46E5-B6DD-916599C5A59E}" sibTransId="{5D5813BD-FBF9-4368-801E-19CD0D600F72}"/>
    <dgm:cxn modelId="{41E97583-D5AA-4621-9879-77241634D5BA}" type="presParOf" srcId="{7ECA2F14-0B9E-4EDD-B7B3-EC645CF934DC}" destId="{4B0D95BF-0E9D-4BB5-877B-613078C44FC8}" srcOrd="0" destOrd="0" presId="urn:microsoft.com/office/officeart/2005/8/layout/hProcess7#2"/>
    <dgm:cxn modelId="{BC1AA648-50E3-416A-A521-9E22B2071407}" type="presParOf" srcId="{4B0D95BF-0E9D-4BB5-877B-613078C44FC8}" destId="{5B25F3F2-A37A-493A-AD13-7D7A3E1545BC}" srcOrd="0" destOrd="0" presId="urn:microsoft.com/office/officeart/2005/8/layout/hProcess7#2"/>
    <dgm:cxn modelId="{AC1F1F47-7702-4F2F-A3EE-B3F0D21AB7F4}" type="presParOf" srcId="{4B0D95BF-0E9D-4BB5-877B-613078C44FC8}" destId="{99671586-48FE-41D9-AFE0-1456EC9EB4FD}" srcOrd="1" destOrd="0" presId="urn:microsoft.com/office/officeart/2005/8/layout/hProcess7#2"/>
    <dgm:cxn modelId="{26144B6D-715D-49E2-BAD4-28F7CA26DD8B}" type="presParOf" srcId="{7ECA2F14-0B9E-4EDD-B7B3-EC645CF934DC}" destId="{189F2CA3-F252-4012-84AB-0DF96382D7B7}" srcOrd="1" destOrd="0" presId="urn:microsoft.com/office/officeart/2005/8/layout/hProcess7#2"/>
    <dgm:cxn modelId="{C9719E8C-724F-4372-A545-CC75416CAFC7}" type="presParOf" srcId="{7ECA2F14-0B9E-4EDD-B7B3-EC645CF934DC}" destId="{4FCE06D1-48F9-4017-A161-2037E8953F71}" srcOrd="2" destOrd="0" presId="urn:microsoft.com/office/officeart/2005/8/layout/hProcess7#2"/>
    <dgm:cxn modelId="{81E76D09-D92B-4010-B7E0-63FE539C2800}" type="presParOf" srcId="{4FCE06D1-48F9-4017-A161-2037E8953F71}" destId="{F700AC0E-39F8-4D60-AB82-1FD42957E7F4}" srcOrd="0" destOrd="0" presId="urn:microsoft.com/office/officeart/2005/8/layout/hProcess7#2"/>
    <dgm:cxn modelId="{16C6A55E-3348-4716-99E7-CF4B27EDB2B1}" type="presParOf" srcId="{4FCE06D1-48F9-4017-A161-2037E8953F71}" destId="{90C2C787-58B5-4E1D-B17C-541785B43629}" srcOrd="1" destOrd="0" presId="urn:microsoft.com/office/officeart/2005/8/layout/hProcess7#2"/>
    <dgm:cxn modelId="{954B04A3-83FE-4D94-8AD9-6F96D7A58E4F}" type="presParOf" srcId="{4FCE06D1-48F9-4017-A161-2037E8953F71}" destId="{A0C97B9D-3CEA-4908-AC75-ECC7E9A261EE}" srcOrd="2" destOrd="0" presId="urn:microsoft.com/office/officeart/2005/8/layout/hProcess7#2"/>
    <dgm:cxn modelId="{9712C292-0D43-4866-81FC-A74CBB4EF507}" type="presParOf" srcId="{7ECA2F14-0B9E-4EDD-B7B3-EC645CF934DC}" destId="{270935AE-34D4-4993-A24B-90209C953388}" srcOrd="3" destOrd="0" presId="urn:microsoft.com/office/officeart/2005/8/layout/hProcess7#2"/>
    <dgm:cxn modelId="{DDE266EE-1E4D-4899-B4B0-1271F882BF9A}" type="presParOf" srcId="{7ECA2F14-0B9E-4EDD-B7B3-EC645CF934DC}" destId="{77A802E5-55C6-4FFB-92B7-1225E75F0FF0}" srcOrd="4" destOrd="0" presId="urn:microsoft.com/office/officeart/2005/8/layout/hProcess7#2"/>
    <dgm:cxn modelId="{1EA846BC-2CE4-4920-A651-63F695C98A80}" type="presParOf" srcId="{77A802E5-55C6-4FFB-92B7-1225E75F0FF0}" destId="{0AE8F0FA-589A-4221-A49D-51E4ADBE6EDE}" srcOrd="0" destOrd="0" presId="urn:microsoft.com/office/officeart/2005/8/layout/hProcess7#2"/>
    <dgm:cxn modelId="{A67B2098-2169-495C-AF51-9C8DA6203F2E}" type="presParOf" srcId="{77A802E5-55C6-4FFB-92B7-1225E75F0FF0}" destId="{33A7B604-E40C-4DC5-9909-58CA6AF99366}" srcOrd="1" destOrd="0" presId="urn:microsoft.com/office/officeart/2005/8/layout/hProcess7#2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F860120-CF3B-4338-9157-8E92EF942832}" type="doc">
      <dgm:prSet loTypeId="urn:microsoft.com/office/officeart/2005/8/layout/hProcess7#3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MX"/>
        </a:p>
      </dgm:t>
    </dgm:pt>
    <dgm:pt modelId="{08780D91-3F8D-4E6E-A05E-56DFCD0C97A7}">
      <dgm:prSet phldrT="[Texto]" custT="1"/>
      <dgm:spPr/>
      <dgm:t>
        <a:bodyPr/>
        <a:lstStyle/>
        <a:p>
          <a:endParaRPr lang="es-MX" sz="600" b="1" dirty="0"/>
        </a:p>
      </dgm:t>
    </dgm:pt>
    <dgm:pt modelId="{F8FB177D-BB8E-46E5-B6DD-916599C5A59E}" type="parTrans" cxnId="{F4F2A00C-6EA2-4AA4-AE9B-DC4CFF05740A}">
      <dgm:prSet/>
      <dgm:spPr/>
      <dgm:t>
        <a:bodyPr/>
        <a:lstStyle/>
        <a:p>
          <a:endParaRPr lang="es-MX"/>
        </a:p>
      </dgm:t>
    </dgm:pt>
    <dgm:pt modelId="{5D5813BD-FBF9-4368-801E-19CD0D600F72}" type="sibTrans" cxnId="{F4F2A00C-6EA2-4AA4-AE9B-DC4CFF05740A}">
      <dgm:prSet/>
      <dgm:spPr/>
      <dgm:t>
        <a:bodyPr/>
        <a:lstStyle/>
        <a:p>
          <a:endParaRPr lang="es-MX"/>
        </a:p>
      </dgm:t>
    </dgm:pt>
    <dgm:pt modelId="{7ECA2F14-0B9E-4EDD-B7B3-EC645CF934DC}" type="pres">
      <dgm:prSet presAssocID="{CF860120-CF3B-4338-9157-8E92EF94283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4B0D95BF-0E9D-4BB5-877B-613078C44FC8}" type="pres">
      <dgm:prSet presAssocID="{08780D91-3F8D-4E6E-A05E-56DFCD0C97A7}" presName="compositeNode" presStyleCnt="0">
        <dgm:presLayoutVars>
          <dgm:bulletEnabled val="1"/>
        </dgm:presLayoutVars>
      </dgm:prSet>
      <dgm:spPr/>
    </dgm:pt>
    <dgm:pt modelId="{5B25F3F2-A37A-493A-AD13-7D7A3E1545BC}" type="pres">
      <dgm:prSet presAssocID="{08780D91-3F8D-4E6E-A05E-56DFCD0C97A7}" presName="bgRect" presStyleLbl="node1" presStyleIdx="0" presStyleCnt="1"/>
      <dgm:spPr/>
      <dgm:t>
        <a:bodyPr/>
        <a:lstStyle/>
        <a:p>
          <a:endParaRPr lang="es-MX"/>
        </a:p>
      </dgm:t>
    </dgm:pt>
    <dgm:pt modelId="{99671586-48FE-41D9-AFE0-1456EC9EB4FD}" type="pres">
      <dgm:prSet presAssocID="{08780D91-3F8D-4E6E-A05E-56DFCD0C97A7}" presName="parentNode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8117B408-DC1A-46CA-A13B-DD4FF3CEA32A}" type="presOf" srcId="{08780D91-3F8D-4E6E-A05E-56DFCD0C97A7}" destId="{5B25F3F2-A37A-493A-AD13-7D7A3E1545BC}" srcOrd="0" destOrd="0" presId="urn:microsoft.com/office/officeart/2005/8/layout/hProcess7#3"/>
    <dgm:cxn modelId="{F4F2A00C-6EA2-4AA4-AE9B-DC4CFF05740A}" srcId="{CF860120-CF3B-4338-9157-8E92EF942832}" destId="{08780D91-3F8D-4E6E-A05E-56DFCD0C97A7}" srcOrd="0" destOrd="0" parTransId="{F8FB177D-BB8E-46E5-B6DD-916599C5A59E}" sibTransId="{5D5813BD-FBF9-4368-801E-19CD0D600F72}"/>
    <dgm:cxn modelId="{BCF20240-2BD9-4C77-B0A4-253225569DF2}" type="presOf" srcId="{08780D91-3F8D-4E6E-A05E-56DFCD0C97A7}" destId="{99671586-48FE-41D9-AFE0-1456EC9EB4FD}" srcOrd="1" destOrd="0" presId="urn:microsoft.com/office/officeart/2005/8/layout/hProcess7#3"/>
    <dgm:cxn modelId="{45F12A69-48E6-4C63-97BB-019357D61019}" type="presOf" srcId="{CF860120-CF3B-4338-9157-8E92EF942832}" destId="{7ECA2F14-0B9E-4EDD-B7B3-EC645CF934DC}" srcOrd="0" destOrd="0" presId="urn:microsoft.com/office/officeart/2005/8/layout/hProcess7#3"/>
    <dgm:cxn modelId="{0EF23ECF-942A-48B8-8D60-FB78212FC62D}" type="presParOf" srcId="{7ECA2F14-0B9E-4EDD-B7B3-EC645CF934DC}" destId="{4B0D95BF-0E9D-4BB5-877B-613078C44FC8}" srcOrd="0" destOrd="0" presId="urn:microsoft.com/office/officeart/2005/8/layout/hProcess7#3"/>
    <dgm:cxn modelId="{35CF7F72-54B3-4956-B9F2-2287BE63FE92}" type="presParOf" srcId="{4B0D95BF-0E9D-4BB5-877B-613078C44FC8}" destId="{5B25F3F2-A37A-493A-AD13-7D7A3E1545BC}" srcOrd="0" destOrd="0" presId="urn:microsoft.com/office/officeart/2005/8/layout/hProcess7#3"/>
    <dgm:cxn modelId="{1CD54804-B0EF-443C-AAC0-558BB5C46559}" type="presParOf" srcId="{4B0D95BF-0E9D-4BB5-877B-613078C44FC8}" destId="{99671586-48FE-41D9-AFE0-1456EC9EB4FD}" srcOrd="1" destOrd="0" presId="urn:microsoft.com/office/officeart/2005/8/layout/hProcess7#3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6358D5-F0B5-46E7-B643-67752033C187}">
      <dsp:nvSpPr>
        <dsp:cNvPr id="0" name=""/>
        <dsp:cNvSpPr/>
      </dsp:nvSpPr>
      <dsp:spPr>
        <a:xfrm>
          <a:off x="12518" y="165927"/>
          <a:ext cx="923586" cy="1108304"/>
        </a:xfrm>
        <a:prstGeom prst="roundRect">
          <a:avLst>
            <a:gd name="adj" fmla="val 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0574" rIns="26670" bIns="0" numCol="1" spcCol="1270" anchor="t" anchorCtr="0">
          <a:noAutofit/>
        </a:bodyPr>
        <a:lstStyle/>
        <a:p>
          <a:pPr lvl="0" algn="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00" b="1" kern="1200" dirty="0" smtClean="0"/>
            <a:t>.</a:t>
          </a:r>
          <a:endParaRPr lang="es-MX" sz="600" b="1" kern="1200" dirty="0"/>
        </a:p>
      </dsp:txBody>
      <dsp:txXfrm rot="16200000">
        <a:off x="-349527" y="527973"/>
        <a:ext cx="908809" cy="184717"/>
      </dsp:txXfrm>
    </dsp:sp>
    <dsp:sp modelId="{51608040-71B1-4AB7-8972-227C5DA888AB}">
      <dsp:nvSpPr>
        <dsp:cNvPr id="0" name=""/>
        <dsp:cNvSpPr/>
      </dsp:nvSpPr>
      <dsp:spPr>
        <a:xfrm>
          <a:off x="958557" y="165927"/>
          <a:ext cx="923586" cy="1108304"/>
        </a:xfrm>
        <a:prstGeom prst="roundRect">
          <a:avLst>
            <a:gd name="adj" fmla="val 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0574" rIns="26670" bIns="0" numCol="1" spcCol="1270" anchor="t" anchorCtr="0">
          <a:noAutofit/>
        </a:bodyPr>
        <a:lstStyle/>
        <a:p>
          <a:pPr lvl="0" algn="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00" b="1" kern="1200" dirty="0" smtClean="0"/>
            <a:t>.</a:t>
          </a:r>
          <a:endParaRPr lang="es-MX" sz="600" b="1" kern="1200" dirty="0"/>
        </a:p>
      </dsp:txBody>
      <dsp:txXfrm rot="16200000">
        <a:off x="596511" y="527973"/>
        <a:ext cx="908809" cy="184717"/>
      </dsp:txXfrm>
    </dsp:sp>
    <dsp:sp modelId="{4D0B09F9-72D6-4881-9F6A-2A096846C785}">
      <dsp:nvSpPr>
        <dsp:cNvPr id="0" name=""/>
        <dsp:cNvSpPr/>
      </dsp:nvSpPr>
      <dsp:spPr>
        <a:xfrm rot="5400000">
          <a:off x="881745" y="1046678"/>
          <a:ext cx="162860" cy="138538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F631B4-6536-4F0D-B469-9FC641140480}">
      <dsp:nvSpPr>
        <dsp:cNvPr id="0" name=""/>
        <dsp:cNvSpPr/>
      </dsp:nvSpPr>
      <dsp:spPr>
        <a:xfrm>
          <a:off x="1914470" y="165927"/>
          <a:ext cx="923586" cy="1108304"/>
        </a:xfrm>
        <a:prstGeom prst="roundRect">
          <a:avLst>
            <a:gd name="adj" fmla="val 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0574" rIns="26670" bIns="0" numCol="1" spcCol="1270" anchor="t" anchorCtr="0">
          <a:noAutofit/>
        </a:bodyPr>
        <a:lstStyle/>
        <a:p>
          <a:pPr lvl="0" algn="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00" b="1" kern="1200" dirty="0" smtClean="0"/>
            <a:t>.</a:t>
          </a:r>
          <a:endParaRPr lang="es-MX" sz="600" b="1" kern="1200" dirty="0"/>
        </a:p>
      </dsp:txBody>
      <dsp:txXfrm rot="16200000">
        <a:off x="1552424" y="527973"/>
        <a:ext cx="908809" cy="184717"/>
      </dsp:txXfrm>
    </dsp:sp>
    <dsp:sp modelId="{4CCECC58-9C51-405A-A1A8-407020677DF9}">
      <dsp:nvSpPr>
        <dsp:cNvPr id="0" name=""/>
        <dsp:cNvSpPr/>
      </dsp:nvSpPr>
      <dsp:spPr>
        <a:xfrm rot="5400000">
          <a:off x="1837658" y="1046678"/>
          <a:ext cx="162860" cy="138538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047797-7D58-429C-8AB6-C9C8E5988E19}">
      <dsp:nvSpPr>
        <dsp:cNvPr id="0" name=""/>
        <dsp:cNvSpPr/>
      </dsp:nvSpPr>
      <dsp:spPr>
        <a:xfrm>
          <a:off x="2870383" y="165927"/>
          <a:ext cx="923586" cy="1108304"/>
        </a:xfrm>
        <a:prstGeom prst="roundRect">
          <a:avLst>
            <a:gd name="adj" fmla="val 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0574" rIns="26670" bIns="0" numCol="1" spcCol="1270" anchor="t" anchorCtr="0">
          <a:noAutofit/>
        </a:bodyPr>
        <a:lstStyle/>
        <a:p>
          <a:pPr lvl="0" algn="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00" b="1" kern="1200" dirty="0" smtClean="0"/>
            <a:t>.</a:t>
          </a:r>
          <a:endParaRPr lang="es-MX" sz="600" b="1" kern="1200" dirty="0"/>
        </a:p>
      </dsp:txBody>
      <dsp:txXfrm rot="16200000">
        <a:off x="2508336" y="527973"/>
        <a:ext cx="908809" cy="184717"/>
      </dsp:txXfrm>
    </dsp:sp>
    <dsp:sp modelId="{2B70529C-CD84-453C-8C68-806E8ED7CA90}">
      <dsp:nvSpPr>
        <dsp:cNvPr id="0" name=""/>
        <dsp:cNvSpPr/>
      </dsp:nvSpPr>
      <dsp:spPr>
        <a:xfrm rot="5400000">
          <a:off x="2793570" y="1046678"/>
          <a:ext cx="162860" cy="138538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AEA009-8430-4364-A95C-A7C6966E566D}">
      <dsp:nvSpPr>
        <dsp:cNvPr id="0" name=""/>
        <dsp:cNvSpPr/>
      </dsp:nvSpPr>
      <dsp:spPr>
        <a:xfrm>
          <a:off x="3816422" y="165927"/>
          <a:ext cx="923586" cy="1108304"/>
        </a:xfrm>
        <a:prstGeom prst="roundRect">
          <a:avLst>
            <a:gd name="adj" fmla="val 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0574" rIns="26670" bIns="0" numCol="1" spcCol="1270" anchor="t" anchorCtr="0">
          <a:noAutofit/>
        </a:bodyPr>
        <a:lstStyle/>
        <a:p>
          <a:pPr lvl="0" algn="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00" b="1" kern="1200" dirty="0" smtClean="0"/>
            <a:t>.</a:t>
          </a:r>
          <a:endParaRPr lang="es-MX" sz="600" b="1" kern="1200" dirty="0"/>
        </a:p>
      </dsp:txBody>
      <dsp:txXfrm rot="16200000">
        <a:off x="3454376" y="527973"/>
        <a:ext cx="908809" cy="184717"/>
      </dsp:txXfrm>
    </dsp:sp>
    <dsp:sp modelId="{8B613054-9173-4A04-AED7-C1385DEEB426}">
      <dsp:nvSpPr>
        <dsp:cNvPr id="0" name=""/>
        <dsp:cNvSpPr/>
      </dsp:nvSpPr>
      <dsp:spPr>
        <a:xfrm rot="5400000">
          <a:off x="3749483" y="1046678"/>
          <a:ext cx="162860" cy="138538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25F3F2-A37A-493A-AD13-7D7A3E1545BC}">
      <dsp:nvSpPr>
        <dsp:cNvPr id="0" name=""/>
        <dsp:cNvSpPr/>
      </dsp:nvSpPr>
      <dsp:spPr>
        <a:xfrm>
          <a:off x="338" y="22645"/>
          <a:ext cx="862358" cy="1034829"/>
        </a:xfrm>
        <a:prstGeom prst="roundRect">
          <a:avLst>
            <a:gd name="adj" fmla="val 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0574" rIns="26670" bIns="0" numCol="1" spcCol="1270" anchor="t" anchorCtr="0">
          <a:noAutofit/>
        </a:bodyPr>
        <a:lstStyle/>
        <a:p>
          <a:pPr lvl="0" algn="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600" b="1" kern="1200" dirty="0"/>
        </a:p>
      </dsp:txBody>
      <dsp:txXfrm rot="16200000">
        <a:off x="-337705" y="360689"/>
        <a:ext cx="848560" cy="172471"/>
      </dsp:txXfrm>
    </dsp:sp>
    <dsp:sp modelId="{0AE8F0FA-589A-4221-A49D-51E4ADBE6EDE}">
      <dsp:nvSpPr>
        <dsp:cNvPr id="0" name=""/>
        <dsp:cNvSpPr/>
      </dsp:nvSpPr>
      <dsp:spPr>
        <a:xfrm>
          <a:off x="892879" y="22645"/>
          <a:ext cx="862358" cy="1034829"/>
        </a:xfrm>
        <a:prstGeom prst="roundRect">
          <a:avLst>
            <a:gd name="adj" fmla="val 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0574" rIns="26670" bIns="0" numCol="1" spcCol="1270" anchor="t" anchorCtr="0">
          <a:noAutofit/>
        </a:bodyPr>
        <a:lstStyle/>
        <a:p>
          <a:pPr lvl="0" algn="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600" b="1" kern="1200" dirty="0"/>
        </a:p>
      </dsp:txBody>
      <dsp:txXfrm rot="16200000">
        <a:off x="554834" y="360689"/>
        <a:ext cx="848560" cy="172471"/>
      </dsp:txXfrm>
    </dsp:sp>
    <dsp:sp modelId="{90C2C787-58B5-4E1D-B17C-541785B43629}">
      <dsp:nvSpPr>
        <dsp:cNvPr id="0" name=""/>
        <dsp:cNvSpPr/>
      </dsp:nvSpPr>
      <dsp:spPr>
        <a:xfrm rot="5400000">
          <a:off x="821109" y="845582"/>
          <a:ext cx="152162" cy="129353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25F3F2-A37A-493A-AD13-7D7A3E1545BC}">
      <dsp:nvSpPr>
        <dsp:cNvPr id="0" name=""/>
        <dsp:cNvSpPr/>
      </dsp:nvSpPr>
      <dsp:spPr>
        <a:xfrm>
          <a:off x="0" y="0"/>
          <a:ext cx="1755576" cy="1080120"/>
        </a:xfrm>
        <a:prstGeom prst="roundRect">
          <a:avLst>
            <a:gd name="adj" fmla="val 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0574" rIns="26670" bIns="0" numCol="1" spcCol="1270" anchor="t" anchorCtr="0">
          <a:noAutofit/>
        </a:bodyPr>
        <a:lstStyle/>
        <a:p>
          <a:pPr lvl="0" algn="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600" b="1" kern="1200" dirty="0"/>
        </a:p>
      </dsp:txBody>
      <dsp:txXfrm rot="16200000">
        <a:off x="-267291" y="267291"/>
        <a:ext cx="885698" cy="3511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#1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7#2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7#3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97313" y="0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1D862A6-B12F-48F3-B354-369829FCC452}" type="datetimeFigureOut">
              <a:rPr lang="es-MX"/>
              <a:pPr>
                <a:defRPr/>
              </a:pPr>
              <a:t>04/01/2012</a:t>
            </a:fld>
            <a:endParaRPr lang="es-MX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133600" y="696913"/>
            <a:ext cx="2616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MX" noProof="0" dirty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8975" y="4416425"/>
            <a:ext cx="55054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MX" noProof="0" smtClean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97313" y="8829675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B326563-B582-4025-8773-28A3EA2ACC83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881457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dirty="0" smtClean="0"/>
          </a:p>
        </p:txBody>
      </p:sp>
      <p:sp>
        <p:nvSpPr>
          <p:cNvPr id="1741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95A8C8D-FC27-4F3B-AFF4-0BB93C189858}" type="slidenum">
              <a:rPr lang="es-MX" smtClean="0"/>
              <a:pPr/>
              <a:t>6</a:t>
            </a:fld>
            <a:endParaRPr lang="es-MX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 userDrawn="1"/>
        </p:nvSpPr>
        <p:spPr bwMode="auto">
          <a:xfrm>
            <a:off x="-3175" y="-36513"/>
            <a:ext cx="6861175" cy="395288"/>
          </a:xfrm>
          <a:prstGeom prst="rect">
            <a:avLst/>
          </a:prstGeom>
          <a:solidFill>
            <a:srgbClr val="1F497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MX" dirty="0">
              <a:latin typeface="+mn-lt"/>
              <a:cs typeface="+mn-cs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 userDrawn="1"/>
        </p:nvSpPr>
        <p:spPr bwMode="auto">
          <a:xfrm>
            <a:off x="1420813" y="509588"/>
            <a:ext cx="2846387" cy="41549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s-ES" sz="700" dirty="0">
                <a:latin typeface="Calibri" pitchFamily="34" charset="0"/>
                <a:cs typeface="Arial" pitchFamily="34" charset="0"/>
              </a:rPr>
              <a:t>Grupo Nacional Provincial, S.A.B.</a:t>
            </a:r>
            <a:endParaRPr lang="es-ES" sz="700" dirty="0"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r>
              <a:rPr lang="es-ES" sz="700" dirty="0">
                <a:latin typeface="Calibri" pitchFamily="34" charset="0"/>
                <a:cs typeface="Arial" pitchFamily="34" charset="0"/>
              </a:rPr>
              <a:t>Av. Cerro de las Torres No. 395, Colonia </a:t>
            </a:r>
            <a:r>
              <a:rPr lang="es-ES" sz="700" dirty="0" smtClean="0">
                <a:latin typeface="Calibri" pitchFamily="34" charset="0"/>
                <a:cs typeface="Arial" pitchFamily="34" charset="0"/>
              </a:rPr>
              <a:t>Campestre</a:t>
            </a:r>
            <a:r>
              <a:rPr lang="es-ES" sz="700" baseline="0" dirty="0" smtClean="0">
                <a:latin typeface="Calibri" pitchFamily="34" charset="0"/>
                <a:cs typeface="Arial" pitchFamily="34" charset="0"/>
              </a:rPr>
              <a:t> </a:t>
            </a:r>
            <a:r>
              <a:rPr lang="es-ES" sz="700" dirty="0" smtClean="0">
                <a:latin typeface="Calibri" pitchFamily="34" charset="0"/>
                <a:cs typeface="Arial" pitchFamily="34" charset="0"/>
              </a:rPr>
              <a:t>Churubusco</a:t>
            </a:r>
          </a:p>
          <a:p>
            <a:pPr>
              <a:defRPr/>
            </a:pPr>
            <a:r>
              <a:rPr lang="es-ES" sz="700" dirty="0" smtClean="0">
                <a:latin typeface="Calibri" pitchFamily="34" charset="0"/>
                <a:cs typeface="Arial" pitchFamily="34" charset="0"/>
              </a:rPr>
              <a:t>Delegación </a:t>
            </a:r>
            <a:r>
              <a:rPr lang="es-ES" sz="700" dirty="0">
                <a:latin typeface="Calibri" pitchFamily="34" charset="0"/>
                <a:cs typeface="Arial" pitchFamily="34" charset="0"/>
              </a:rPr>
              <a:t>Coyoacán C.P</a:t>
            </a:r>
            <a:r>
              <a:rPr lang="es-ES" sz="700" dirty="0">
                <a:latin typeface="Times New Roman" pitchFamily="18" charset="0"/>
                <a:cs typeface="Arial" pitchFamily="34" charset="0"/>
              </a:rPr>
              <a:t>.</a:t>
            </a:r>
            <a:r>
              <a:rPr lang="es-ES" sz="700" dirty="0">
                <a:latin typeface="Calibri" pitchFamily="34" charset="0"/>
                <a:cs typeface="Arial" pitchFamily="34" charset="0"/>
              </a:rPr>
              <a:t> 04200, México D.F. </a:t>
            </a:r>
            <a:endParaRPr lang="es-MX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 userDrawn="1"/>
        </p:nvSpPr>
        <p:spPr bwMode="auto">
          <a:xfrm>
            <a:off x="5013325" y="581025"/>
            <a:ext cx="1644650" cy="2619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es-ES" sz="1100" b="1" dirty="0">
                <a:solidFill>
                  <a:srgbClr val="17365D"/>
                </a:solidFill>
                <a:latin typeface="Calibri" pitchFamily="34" charset="0"/>
                <a:cs typeface="Arial" pitchFamily="34" charset="0"/>
              </a:rPr>
              <a:t>Guía de Usuario</a:t>
            </a:r>
            <a:endParaRPr lang="es-MX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5 Conector recto"/>
          <p:cNvCxnSpPr/>
          <p:nvPr userDrawn="1"/>
        </p:nvCxnSpPr>
        <p:spPr>
          <a:xfrm>
            <a:off x="0" y="987425"/>
            <a:ext cx="6858000" cy="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4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188913" y="8675688"/>
            <a:ext cx="6480175" cy="433387"/>
          </a:xfrm>
        </p:spPr>
        <p:txBody>
          <a:bodyPr/>
          <a:lstStyle>
            <a:lvl1pPr>
              <a:defRPr sz="800" b="1"/>
            </a:lvl1pPr>
          </a:lstStyle>
          <a:p>
            <a:pPr>
              <a:defRPr/>
            </a:pPr>
            <a:r>
              <a:rPr lang="es-ES" dirty="0"/>
              <a:t>Prohibida la reproducción total o parcial de la información contenida en este documento. En caso de incumplimiento, se sancionará conforme a las leyes nacionales e internacionales aplicables.</a:t>
            </a:r>
            <a:endParaRPr lang="es-MX" sz="700" dirty="0"/>
          </a:p>
        </p:txBody>
      </p:sp>
      <p:pic>
        <p:nvPicPr>
          <p:cNvPr id="9" name="8 Imagen" descr="GNP 110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74229" y="366961"/>
            <a:ext cx="676030" cy="53263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DB9B5-5E17-49CA-8D2E-1403F82CFA84}" type="datetimeFigureOut">
              <a:rPr lang="es-MX"/>
              <a:pPr>
                <a:defRPr/>
              </a:pPr>
              <a:t>04/01/2012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FF9F6-7FF8-4FF0-9EFC-C2F4A2B98CF0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854BC-9C31-4AA3-9656-CF0AA23DAB1C}" type="datetimeFigureOut">
              <a:rPr lang="es-MX"/>
              <a:pPr>
                <a:defRPr/>
              </a:pPr>
              <a:t>04/01/2012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D5034-EEBD-4F41-890D-77E990A3F511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F2650-4218-44C4-BF6D-36D4961BF9A5}" type="datetimeFigureOut">
              <a:rPr lang="es-MX"/>
              <a:pPr>
                <a:defRPr/>
              </a:pPr>
              <a:t>04/01/2012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F7AFD-AFC1-42B1-B82B-82FA6D98A5AC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98E24-4515-4F0F-9AF8-9C4DDF878E48}" type="datetimeFigureOut">
              <a:rPr lang="es-MX"/>
              <a:pPr>
                <a:defRPr/>
              </a:pPr>
              <a:t>04/01/2012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63789-7267-4169-9021-DAF88237C36C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133E7-456B-41FA-BE77-44F45E832B27}" type="datetimeFigureOut">
              <a:rPr lang="es-MX"/>
              <a:pPr>
                <a:defRPr/>
              </a:pPr>
              <a:t>04/01/2012</a:t>
            </a:fld>
            <a:endParaRPr lang="es-MX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5C84F-7EB3-43FA-971E-0687EF089D95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69BEA-921E-4A49-84B6-768EB813AA20}" type="datetimeFigureOut">
              <a:rPr lang="es-MX"/>
              <a:pPr>
                <a:defRPr/>
              </a:pPr>
              <a:t>04/01/2012</a:t>
            </a:fld>
            <a:endParaRPr lang="es-MX" dirty="0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C3B6C-28D4-4E3C-A99B-B6E2C76883DF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E386A-8CA1-4F19-B813-63031CE23CD0}" type="datetimeFigureOut">
              <a:rPr lang="es-MX"/>
              <a:pPr>
                <a:defRPr/>
              </a:pPr>
              <a:t>04/01/2012</a:t>
            </a:fld>
            <a:endParaRPr lang="es-MX" dirty="0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FCC34-DBEA-482A-B656-17E58C7339D9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3B755-137D-4215-9538-06B44AF953AB}" type="datetimeFigureOut">
              <a:rPr lang="es-MX"/>
              <a:pPr>
                <a:defRPr/>
              </a:pPr>
              <a:t>04/01/2012</a:t>
            </a:fld>
            <a:endParaRPr lang="es-MX" dirty="0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625A8-7044-42A3-839F-35E6B7B18795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A9CE9-67F9-4C9D-8734-09D1393B54FD}" type="datetimeFigureOut">
              <a:rPr lang="es-MX"/>
              <a:pPr>
                <a:defRPr/>
              </a:pPr>
              <a:t>04/01/2012</a:t>
            </a:fld>
            <a:endParaRPr lang="es-MX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CBA05-A62B-4A28-B44E-5A99675455A3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MX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A7C4D-EEB4-45A3-9100-2FCCAA0CA46B}" type="datetimeFigureOut">
              <a:rPr lang="es-MX"/>
              <a:pPr>
                <a:defRPr/>
              </a:pPr>
              <a:t>04/01/2012</a:t>
            </a:fld>
            <a:endParaRPr lang="es-MX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3BB40-7AC5-44E1-BB88-9EE45DF33996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342900" y="366713"/>
            <a:ext cx="6172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MX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342900" y="2133600"/>
            <a:ext cx="6172200" cy="603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342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E009AE-7759-4798-848B-2725FE98C66B}" type="datetimeFigureOut">
              <a:rPr lang="es-MX"/>
              <a:pPr>
                <a:defRPr/>
              </a:pPr>
              <a:t>04/01/2012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343150" y="8475663"/>
            <a:ext cx="21717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914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AA57E68-C4C0-4E29-B0CB-0E4D9012B6DF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proteccion.datospersonales@gnp.com.mx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18" Type="http://schemas.openxmlformats.org/officeDocument/2006/relationships/diagramQuickStyle" Target="../diagrams/quickStyle2.xml"/><Relationship Id="rId26" Type="http://schemas.openxmlformats.org/officeDocument/2006/relationships/diagramColors" Target="../diagrams/colors3.xml"/><Relationship Id="rId3" Type="http://schemas.openxmlformats.org/officeDocument/2006/relationships/diagramLayout" Target="../diagrams/layout1.xml"/><Relationship Id="rId21" Type="http://schemas.openxmlformats.org/officeDocument/2006/relationships/image" Target="../media/image12.png"/><Relationship Id="rId7" Type="http://schemas.openxmlformats.org/officeDocument/2006/relationships/image" Target="../media/image3.jpeg"/><Relationship Id="rId12" Type="http://schemas.openxmlformats.org/officeDocument/2006/relationships/image" Target="../media/image8.png"/><Relationship Id="rId17" Type="http://schemas.openxmlformats.org/officeDocument/2006/relationships/diagramLayout" Target="../diagrams/layout2.xml"/><Relationship Id="rId25" Type="http://schemas.openxmlformats.org/officeDocument/2006/relationships/diagramQuickStyle" Target="../diagrams/quickStyle3.xml"/><Relationship Id="rId2" Type="http://schemas.openxmlformats.org/officeDocument/2006/relationships/diagramData" Target="../diagrams/data1.xml"/><Relationship Id="rId16" Type="http://schemas.openxmlformats.org/officeDocument/2006/relationships/diagramData" Target="../diagrams/data2.xml"/><Relationship Id="rId20" Type="http://schemas.microsoft.com/office/2007/relationships/diagramDrawing" Target="../diagrams/drawing2.xml"/><Relationship Id="rId29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openxmlformats.org/officeDocument/2006/relationships/image" Target="../media/image7.png"/><Relationship Id="rId24" Type="http://schemas.openxmlformats.org/officeDocument/2006/relationships/diagramLayout" Target="../diagrams/layout3.xml"/><Relationship Id="rId5" Type="http://schemas.openxmlformats.org/officeDocument/2006/relationships/diagramColors" Target="../diagrams/colors1.xml"/><Relationship Id="rId15" Type="http://schemas.openxmlformats.org/officeDocument/2006/relationships/image" Target="../media/image11.png"/><Relationship Id="rId23" Type="http://schemas.openxmlformats.org/officeDocument/2006/relationships/diagramData" Target="../diagrams/data3.xml"/><Relationship Id="rId28" Type="http://schemas.openxmlformats.org/officeDocument/2006/relationships/image" Target="../media/image14.jpeg"/><Relationship Id="rId10" Type="http://schemas.openxmlformats.org/officeDocument/2006/relationships/image" Target="../media/image6.png"/><Relationship Id="rId19" Type="http://schemas.openxmlformats.org/officeDocument/2006/relationships/diagramColors" Target="../diagrams/colors2.xml"/><Relationship Id="rId31" Type="http://schemas.openxmlformats.org/officeDocument/2006/relationships/image" Target="../media/image17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5.png"/><Relationship Id="rId14" Type="http://schemas.openxmlformats.org/officeDocument/2006/relationships/image" Target="../media/image10.png"/><Relationship Id="rId22" Type="http://schemas.openxmlformats.org/officeDocument/2006/relationships/image" Target="../media/image13.jpeg"/><Relationship Id="rId27" Type="http://schemas.microsoft.com/office/2007/relationships/diagramDrawing" Target="../diagrams/drawing3.xml"/><Relationship Id="rId30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971600"/>
            <a:ext cx="6858000" cy="604867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dirty="0">
                <a:solidFill>
                  <a:schemeClr val="tx2"/>
                </a:solidFill>
              </a:rPr>
              <a:t>Guía de Usuario para ejercer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dirty="0">
                <a:solidFill>
                  <a:schemeClr val="tx2"/>
                </a:solidFill>
              </a:rPr>
              <a:t>los derechos ARCO en GNP</a:t>
            </a:r>
            <a:endParaRPr lang="es-MX" sz="2800" b="1" dirty="0">
              <a:solidFill>
                <a:schemeClr val="tx2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-6350" y="0"/>
            <a:ext cx="6858000" cy="827088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dirty="0"/>
          </a:p>
        </p:txBody>
      </p:sp>
      <p:sp>
        <p:nvSpPr>
          <p:cNvPr id="7" name="6 Rectángulo"/>
          <p:cNvSpPr/>
          <p:nvPr/>
        </p:nvSpPr>
        <p:spPr>
          <a:xfrm>
            <a:off x="0" y="8459788"/>
            <a:ext cx="6858000" cy="684212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dirty="0"/>
          </a:p>
        </p:txBody>
      </p:sp>
      <p:pic>
        <p:nvPicPr>
          <p:cNvPr id="8" name="7 Imagen" descr="GNP 1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8640" y="899592"/>
            <a:ext cx="1571625" cy="1238250"/>
          </a:xfrm>
          <a:prstGeom prst="rect">
            <a:avLst/>
          </a:prstGeom>
        </p:spPr>
      </p:pic>
      <p:sp>
        <p:nvSpPr>
          <p:cNvPr id="9" name="8 Rectángulo"/>
          <p:cNvSpPr/>
          <p:nvPr/>
        </p:nvSpPr>
        <p:spPr>
          <a:xfrm>
            <a:off x="2495187" y="4716016"/>
            <a:ext cx="1867627" cy="2062103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l" rotWithShape="0">
              <a:schemeClr val="bg1">
                <a:lumMod val="85000"/>
                <a:alpha val="50000"/>
              </a:scheme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r>
              <a:rPr lang="es-ES" sz="3200" b="1" dirty="0" smtClean="0">
                <a:ln w="10541" cmpd="sng">
                  <a:noFill/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</a:t>
            </a:r>
            <a:r>
              <a:rPr lang="es-ES" sz="2400" b="1" dirty="0" smtClean="0">
                <a:ln w="900" cmpd="sng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cceso</a:t>
            </a:r>
          </a:p>
          <a:p>
            <a:r>
              <a:rPr lang="es-ES" sz="3200" b="1" dirty="0" smtClean="0">
                <a:ln w="10541" cmpd="sng">
                  <a:noFill/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</a:t>
            </a:r>
            <a:r>
              <a:rPr lang="es-ES" sz="2400" b="1" dirty="0" smtClean="0">
                <a:ln w="900" cmpd="sng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ectificación</a:t>
            </a:r>
          </a:p>
          <a:p>
            <a:r>
              <a:rPr lang="es-ES" sz="3200" b="1" dirty="0" smtClean="0">
                <a:ln w="10541" cmpd="sng">
                  <a:noFill/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</a:t>
            </a:r>
            <a:r>
              <a:rPr lang="es-ES" sz="2400" b="1" dirty="0" smtClean="0">
                <a:ln w="900" cmpd="sng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ancelación</a:t>
            </a:r>
          </a:p>
          <a:p>
            <a:r>
              <a:rPr lang="es-ES" sz="3200" b="1" dirty="0" smtClean="0">
                <a:ln w="10541" cmpd="sng">
                  <a:noFill/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</a:t>
            </a:r>
            <a:r>
              <a:rPr lang="es-ES" sz="2400" b="1" dirty="0" smtClean="0">
                <a:ln w="900" cmpd="sng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posición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126"/>
          <p:cNvSpPr txBox="1">
            <a:spLocks noChangeArrowheads="1"/>
          </p:cNvSpPr>
          <p:nvPr/>
        </p:nvSpPr>
        <p:spPr bwMode="auto">
          <a:xfrm>
            <a:off x="0" y="1187624"/>
            <a:ext cx="6858000" cy="415498"/>
          </a:xfrm>
          <a:prstGeom prst="rect">
            <a:avLst/>
          </a:prstGeom>
          <a:solidFill>
            <a:schemeClr val="tx2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050" b="1" dirty="0">
                <a:solidFill>
                  <a:schemeClr val="bg1"/>
                </a:solidFill>
              </a:rPr>
              <a:t>CUANDO ASEGURADOS/ BENEFICIARIOS / CONTRATANTES soliciten ejercer el derecho de </a:t>
            </a:r>
            <a:r>
              <a:rPr lang="es-MX" sz="1050" b="1" dirty="0" smtClean="0">
                <a:solidFill>
                  <a:schemeClr val="bg1"/>
                </a:solidFill>
              </a:rPr>
              <a:t>CANCELACIÓN </a:t>
            </a:r>
            <a:r>
              <a:rPr lang="es-MX" sz="1050" b="1" dirty="0">
                <a:solidFill>
                  <a:schemeClr val="bg1"/>
                </a:solidFill>
              </a:rPr>
              <a:t>según el tipo de seguro que posea GM o Vida, </a:t>
            </a:r>
            <a:r>
              <a:rPr lang="es-MX" sz="1050" b="1" dirty="0" smtClean="0">
                <a:solidFill>
                  <a:schemeClr val="bg1"/>
                </a:solidFill>
              </a:rPr>
              <a:t>es </a:t>
            </a:r>
            <a:r>
              <a:rPr lang="es-MX" sz="1050" b="1" dirty="0">
                <a:solidFill>
                  <a:schemeClr val="bg1"/>
                </a:solidFill>
              </a:rPr>
              <a:t>necesario llenar y adjuntar el formato H-107 (Solicitud de movimientos a la póliza):</a:t>
            </a:r>
          </a:p>
        </p:txBody>
      </p:sp>
      <p:sp>
        <p:nvSpPr>
          <p:cNvPr id="12295" name="Text Box 126"/>
          <p:cNvSpPr txBox="1">
            <a:spLocks noChangeArrowheads="1"/>
          </p:cNvSpPr>
          <p:nvPr/>
        </p:nvSpPr>
        <p:spPr bwMode="auto">
          <a:xfrm>
            <a:off x="188913" y="1641475"/>
            <a:ext cx="6553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MX" sz="1000" dirty="0">
                <a:solidFill>
                  <a:srgbClr val="000099"/>
                </a:solidFill>
                <a:latin typeface="Calibri" pitchFamily="34" charset="0"/>
              </a:rPr>
              <a:t>Para  la solicitud de Cancelación en el ramo de Gastos Médicos </a:t>
            </a:r>
            <a:r>
              <a:rPr lang="es-MX" sz="1000" dirty="0" smtClean="0">
                <a:solidFill>
                  <a:srgbClr val="000099"/>
                </a:solidFill>
                <a:latin typeface="Calibri" pitchFamily="34" charset="0"/>
              </a:rPr>
              <a:t>deberá llenar  </a:t>
            </a:r>
            <a:r>
              <a:rPr lang="es-MX" sz="1000" dirty="0">
                <a:solidFill>
                  <a:srgbClr val="000099"/>
                </a:solidFill>
                <a:latin typeface="Calibri" pitchFamily="34" charset="0"/>
              </a:rPr>
              <a:t>la solicitud de movimientos a la póliza (H-107) correspondiente a ese ramo y registrar los datos que se indican a continuación:</a:t>
            </a:r>
          </a:p>
        </p:txBody>
      </p:sp>
      <p:sp>
        <p:nvSpPr>
          <p:cNvPr id="12298" name="Text Box 126"/>
          <p:cNvSpPr txBox="1">
            <a:spLocks noChangeArrowheads="1"/>
          </p:cNvSpPr>
          <p:nvPr/>
        </p:nvSpPr>
        <p:spPr bwMode="auto">
          <a:xfrm>
            <a:off x="0" y="8788846"/>
            <a:ext cx="65532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MX" sz="1000" b="1" dirty="0">
                <a:solidFill>
                  <a:srgbClr val="000099"/>
                </a:solidFill>
                <a:latin typeface="Calibri" pitchFamily="34" charset="0"/>
              </a:rPr>
              <a:t>Nota: </a:t>
            </a:r>
            <a:r>
              <a:rPr lang="es-MX" sz="1000" dirty="0">
                <a:solidFill>
                  <a:srgbClr val="000099"/>
                </a:solidFill>
                <a:latin typeface="Calibri" pitchFamily="34" charset="0"/>
              </a:rPr>
              <a:t>Los campos que no sean necesarios llenarlos se quedan en blanco </a:t>
            </a:r>
          </a:p>
        </p:txBody>
      </p:sp>
      <p:grpSp>
        <p:nvGrpSpPr>
          <p:cNvPr id="8" name="7 Grupo"/>
          <p:cNvGrpSpPr/>
          <p:nvPr/>
        </p:nvGrpSpPr>
        <p:grpSpPr>
          <a:xfrm>
            <a:off x="-1258" y="2137138"/>
            <a:ext cx="6814808" cy="6264275"/>
            <a:chOff x="-1258" y="2137138"/>
            <a:chExt cx="6814808" cy="6264275"/>
          </a:xfrm>
        </p:grpSpPr>
        <p:pic>
          <p:nvPicPr>
            <p:cNvPr id="20" name="19 Imagen" descr="H-107 GM 2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1258" y="2784838"/>
              <a:ext cx="4340225" cy="561657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1" name="Picture 1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49642" y="2137138"/>
              <a:ext cx="4117975" cy="53276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5" name="24 Rectángulo"/>
            <p:cNvSpPr/>
            <p:nvPr/>
          </p:nvSpPr>
          <p:spPr>
            <a:xfrm>
              <a:off x="1079830" y="6078901"/>
              <a:ext cx="3671887" cy="14287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 dirty="0"/>
            </a:p>
          </p:txBody>
        </p:sp>
        <p:sp>
          <p:nvSpPr>
            <p:cNvPr id="27" name="26 Rectángulo"/>
            <p:cNvSpPr/>
            <p:nvPr/>
          </p:nvSpPr>
          <p:spPr>
            <a:xfrm>
              <a:off x="2789567" y="2767376"/>
              <a:ext cx="576263" cy="14446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 dirty="0"/>
            </a:p>
          </p:txBody>
        </p:sp>
        <p:sp>
          <p:nvSpPr>
            <p:cNvPr id="28" name="27 Rectángulo"/>
            <p:cNvSpPr/>
            <p:nvPr/>
          </p:nvSpPr>
          <p:spPr>
            <a:xfrm>
              <a:off x="1027442" y="2926852"/>
              <a:ext cx="817563" cy="16351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 dirty="0"/>
            </a:p>
          </p:txBody>
        </p:sp>
        <p:sp>
          <p:nvSpPr>
            <p:cNvPr id="29" name="28 Rectángulo"/>
            <p:cNvSpPr/>
            <p:nvPr/>
          </p:nvSpPr>
          <p:spPr>
            <a:xfrm>
              <a:off x="286080" y="7933101"/>
              <a:ext cx="1800225" cy="14446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 dirty="0"/>
            </a:p>
          </p:txBody>
        </p:sp>
        <p:cxnSp>
          <p:nvCxnSpPr>
            <p:cNvPr id="22" name="21 Conector recto de flecha"/>
            <p:cNvCxnSpPr>
              <a:stCxn id="18" idx="1"/>
              <a:endCxn id="25" idx="3"/>
            </p:cNvCxnSpPr>
            <p:nvPr/>
          </p:nvCxnSpPr>
          <p:spPr>
            <a:xfrm flipH="1">
              <a:off x="4751717" y="6042389"/>
              <a:ext cx="477508" cy="107950"/>
            </a:xfrm>
            <a:prstGeom prst="straightConnector1">
              <a:avLst/>
            </a:prstGeom>
            <a:ln>
              <a:solidFill>
                <a:schemeClr val="tx2"/>
              </a:solidFill>
              <a:prstDash val="solid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14 Rectángulo redondeado"/>
            <p:cNvSpPr/>
            <p:nvPr/>
          </p:nvSpPr>
          <p:spPr>
            <a:xfrm>
              <a:off x="4941168" y="2267744"/>
              <a:ext cx="1250950" cy="287338"/>
            </a:xfrm>
            <a:prstGeom prst="roundRect">
              <a:avLst/>
            </a:prstGeom>
            <a:solidFill>
              <a:schemeClr val="tx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900" dirty="0"/>
                <a:t>Fecha de solicitud</a:t>
              </a:r>
              <a:endParaRPr lang="es-MX" sz="900" b="1" dirty="0"/>
            </a:p>
          </p:txBody>
        </p:sp>
        <p:sp>
          <p:nvSpPr>
            <p:cNvPr id="17" name="16 Rectángulo redondeado"/>
            <p:cNvSpPr/>
            <p:nvPr/>
          </p:nvSpPr>
          <p:spPr>
            <a:xfrm>
              <a:off x="5229200" y="3099021"/>
              <a:ext cx="1366837" cy="504825"/>
            </a:xfrm>
            <a:prstGeom prst="roundRect">
              <a:avLst/>
            </a:prstGeom>
            <a:solidFill>
              <a:schemeClr val="tx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900" dirty="0"/>
                <a:t>No. de póliza (verificar que sea el correcto)</a:t>
              </a:r>
              <a:endParaRPr lang="es-MX" sz="900" dirty="0"/>
            </a:p>
          </p:txBody>
        </p:sp>
        <p:sp>
          <p:nvSpPr>
            <p:cNvPr id="24" name="23 Rectángulo redondeado"/>
            <p:cNvSpPr/>
            <p:nvPr/>
          </p:nvSpPr>
          <p:spPr>
            <a:xfrm>
              <a:off x="4797425" y="7452320"/>
              <a:ext cx="1368425" cy="503238"/>
            </a:xfrm>
            <a:prstGeom prst="roundRect">
              <a:avLst/>
            </a:prstGeom>
            <a:solidFill>
              <a:schemeClr val="tx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900" dirty="0"/>
                <a:t>Nombre y firma del Contratante o Asegurado titular</a:t>
              </a:r>
              <a:endParaRPr lang="es-MX" sz="900" dirty="0"/>
            </a:p>
          </p:txBody>
        </p:sp>
        <p:sp>
          <p:nvSpPr>
            <p:cNvPr id="18" name="17 Rectángulo redondeado"/>
            <p:cNvSpPr/>
            <p:nvPr/>
          </p:nvSpPr>
          <p:spPr>
            <a:xfrm>
              <a:off x="5229225" y="5213714"/>
              <a:ext cx="1584325" cy="1657350"/>
            </a:xfrm>
            <a:prstGeom prst="roundRect">
              <a:avLst/>
            </a:prstGeom>
            <a:solidFill>
              <a:schemeClr val="tx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000" dirty="0"/>
                <a:t>En este apartado </a:t>
              </a:r>
              <a:r>
                <a:rPr lang="es-ES" sz="1000" dirty="0" smtClean="0"/>
                <a:t>colocará </a:t>
              </a:r>
              <a:r>
                <a:rPr lang="es-ES" sz="1000" dirty="0"/>
                <a:t>la </a:t>
              </a:r>
              <a:r>
                <a:rPr lang="es-ES" sz="1000" dirty="0" smtClean="0"/>
                <a:t>causa </a:t>
              </a:r>
              <a:r>
                <a:rPr lang="es-ES" sz="1000" dirty="0"/>
                <a:t>de la cancelación de los datos con la siguiente leyenda </a:t>
              </a:r>
              <a:r>
                <a:rPr lang="es-ES" sz="1000" b="1" dirty="0"/>
                <a:t>“Solicito ejercer mi derecho  de Cancelación de datos”</a:t>
              </a:r>
              <a:r>
                <a:rPr lang="es-ES" sz="1000" dirty="0"/>
                <a:t>, lo que deriva a la cancelación de la póliza. </a:t>
              </a:r>
              <a:endParaRPr lang="es-MX" sz="1000" b="1" dirty="0"/>
            </a:p>
          </p:txBody>
        </p:sp>
        <p:cxnSp>
          <p:nvCxnSpPr>
            <p:cNvPr id="14" name="13 Conector recto de flecha"/>
            <p:cNvCxnSpPr>
              <a:stCxn id="15" idx="1"/>
              <a:endCxn id="27" idx="3"/>
            </p:cNvCxnSpPr>
            <p:nvPr/>
          </p:nvCxnSpPr>
          <p:spPr>
            <a:xfrm flipH="1">
              <a:off x="3365830" y="2411413"/>
              <a:ext cx="1575338" cy="428194"/>
            </a:xfrm>
            <a:prstGeom prst="straightConnector1">
              <a:avLst/>
            </a:prstGeom>
            <a:ln>
              <a:solidFill>
                <a:schemeClr val="tx2"/>
              </a:solidFill>
              <a:prstDash val="solid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15 Conector recto de flecha"/>
            <p:cNvCxnSpPr>
              <a:stCxn id="17" idx="1"/>
              <a:endCxn id="28" idx="3"/>
            </p:cNvCxnSpPr>
            <p:nvPr/>
          </p:nvCxnSpPr>
          <p:spPr>
            <a:xfrm flipH="1" flipV="1">
              <a:off x="1845005" y="3008608"/>
              <a:ext cx="3384195" cy="342826"/>
            </a:xfrm>
            <a:prstGeom prst="straightConnector1">
              <a:avLst/>
            </a:prstGeom>
            <a:ln>
              <a:solidFill>
                <a:schemeClr val="tx2"/>
              </a:solidFill>
              <a:prstDash val="solid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22 Conector recto de flecha"/>
            <p:cNvCxnSpPr>
              <a:stCxn id="24" idx="1"/>
              <a:endCxn id="29" idx="3"/>
            </p:cNvCxnSpPr>
            <p:nvPr/>
          </p:nvCxnSpPr>
          <p:spPr>
            <a:xfrm flipH="1">
              <a:off x="2086305" y="7703939"/>
              <a:ext cx="2711120" cy="301393"/>
            </a:xfrm>
            <a:prstGeom prst="straightConnector1">
              <a:avLst/>
            </a:prstGeom>
            <a:ln>
              <a:solidFill>
                <a:schemeClr val="tx2"/>
              </a:solidFill>
              <a:prstDash val="solid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30 Rectángulo"/>
            <p:cNvSpPr/>
            <p:nvPr/>
          </p:nvSpPr>
          <p:spPr>
            <a:xfrm>
              <a:off x="1412453" y="2234925"/>
              <a:ext cx="864096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pic>
          <p:nvPicPr>
            <p:cNvPr id="32" name="Picture 2" descr="D:\Users\narroyo\Desktop\LOGOS GNP\Logo número único GNP 110 años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391" r="79578" b="7210"/>
            <a:stretch>
              <a:fillRect/>
            </a:stretch>
          </p:blipFill>
          <p:spPr bwMode="auto">
            <a:xfrm>
              <a:off x="1962391" y="2280807"/>
              <a:ext cx="360040" cy="291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32 Rectángulo"/>
            <p:cNvSpPr/>
            <p:nvPr/>
          </p:nvSpPr>
          <p:spPr>
            <a:xfrm>
              <a:off x="2944377" y="2470868"/>
              <a:ext cx="864096" cy="457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34" name="33 Rectángulo"/>
            <p:cNvSpPr/>
            <p:nvPr/>
          </p:nvSpPr>
          <p:spPr>
            <a:xfrm>
              <a:off x="2525715" y="7308304"/>
              <a:ext cx="864096" cy="457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35" name="34 Rectángulo"/>
            <p:cNvSpPr/>
            <p:nvPr/>
          </p:nvSpPr>
          <p:spPr>
            <a:xfrm>
              <a:off x="1700808" y="8244408"/>
              <a:ext cx="864096" cy="457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</p:grpSp>
      <p:sp>
        <p:nvSpPr>
          <p:cNvPr id="37" name="36 CuadroTexto"/>
          <p:cNvSpPr txBox="1"/>
          <p:nvPr/>
        </p:nvSpPr>
        <p:spPr>
          <a:xfrm>
            <a:off x="6577273" y="8857631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smtClean="0">
                <a:latin typeface="+mj-lt"/>
              </a:rPr>
              <a:t>9</a:t>
            </a:r>
            <a:endParaRPr lang="es-MX" sz="12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13 Imagen" descr="H-107 VI 2- ejempl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00" y="2771775"/>
            <a:ext cx="4562475" cy="5903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 Box 126"/>
          <p:cNvSpPr txBox="1">
            <a:spLocks noChangeArrowheads="1"/>
          </p:cNvSpPr>
          <p:nvPr/>
        </p:nvSpPr>
        <p:spPr bwMode="auto">
          <a:xfrm>
            <a:off x="0" y="1187624"/>
            <a:ext cx="6858000" cy="415498"/>
          </a:xfrm>
          <a:prstGeom prst="rect">
            <a:avLst/>
          </a:prstGeom>
          <a:solidFill>
            <a:schemeClr val="tx2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050" b="1" dirty="0">
                <a:solidFill>
                  <a:schemeClr val="bg1"/>
                </a:solidFill>
              </a:rPr>
              <a:t>CUANDO ASEGURADOS/ BENEFICIARIOS / CONTRATANTES soliciten ejercer el derecho de RECTIFICACIÓN </a:t>
            </a:r>
            <a:r>
              <a:rPr lang="es-MX" sz="1050" b="1" dirty="0" smtClean="0">
                <a:solidFill>
                  <a:schemeClr val="bg1"/>
                </a:solidFill>
              </a:rPr>
              <a:t>es </a:t>
            </a:r>
            <a:r>
              <a:rPr lang="es-MX" sz="1050" b="1" dirty="0">
                <a:solidFill>
                  <a:schemeClr val="bg1"/>
                </a:solidFill>
              </a:rPr>
              <a:t>necesario llenar y adjuntar la Solicitud H-107 (Solicitud de movimientos a la póliza):</a:t>
            </a:r>
          </a:p>
        </p:txBody>
      </p:sp>
      <p:sp>
        <p:nvSpPr>
          <p:cNvPr id="13318" name="Text Box 126"/>
          <p:cNvSpPr txBox="1">
            <a:spLocks noChangeArrowheads="1"/>
          </p:cNvSpPr>
          <p:nvPr/>
        </p:nvSpPr>
        <p:spPr bwMode="auto">
          <a:xfrm>
            <a:off x="188913" y="1733550"/>
            <a:ext cx="6553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MX" sz="1000" dirty="0">
                <a:solidFill>
                  <a:srgbClr val="000099"/>
                </a:solidFill>
                <a:latin typeface="Calibri" pitchFamily="34" charset="0"/>
              </a:rPr>
              <a:t>Para  la solicitud de Rectificación en el ramo de Vida Individual </a:t>
            </a:r>
            <a:r>
              <a:rPr lang="es-MX" sz="1000" dirty="0" smtClean="0">
                <a:solidFill>
                  <a:srgbClr val="000099"/>
                </a:solidFill>
                <a:latin typeface="Calibri" pitchFamily="34" charset="0"/>
              </a:rPr>
              <a:t>deberá llenar  </a:t>
            </a:r>
            <a:r>
              <a:rPr lang="es-MX" sz="1000" dirty="0">
                <a:solidFill>
                  <a:srgbClr val="000099"/>
                </a:solidFill>
                <a:latin typeface="Calibri" pitchFamily="34" charset="0"/>
              </a:rPr>
              <a:t>la solicitud de movimientos a la póliza (H-107) correspondiente a ese ramo y registrar los datos que se indican a continuación:</a:t>
            </a:r>
            <a:endParaRPr lang="es-MX" sz="1000" b="1" dirty="0">
              <a:solidFill>
                <a:srgbClr val="000099"/>
              </a:solidFill>
              <a:latin typeface="Calibri" pitchFamily="34" charset="0"/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260350" y="5867251"/>
            <a:ext cx="4104754" cy="2889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dirty="0"/>
          </a:p>
        </p:txBody>
      </p:sp>
      <p:cxnSp>
        <p:nvCxnSpPr>
          <p:cNvPr id="22" name="21 Conector recto de flecha"/>
          <p:cNvCxnSpPr>
            <a:stCxn id="18" idx="1"/>
            <a:endCxn id="21" idx="3"/>
          </p:cNvCxnSpPr>
          <p:nvPr/>
        </p:nvCxnSpPr>
        <p:spPr>
          <a:xfrm flipH="1">
            <a:off x="4365104" y="6010276"/>
            <a:ext cx="503759" cy="1438"/>
          </a:xfrm>
          <a:prstGeom prst="straightConnector1">
            <a:avLst/>
          </a:prstGeom>
          <a:ln>
            <a:solidFill>
              <a:schemeClr val="tx2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324" name="Picture 12"/>
          <p:cNvPicPr>
            <a:picLocks noChangeAspect="1" noChangeArrowheads="1"/>
          </p:cNvPicPr>
          <p:nvPr/>
        </p:nvPicPr>
        <p:blipFill>
          <a:blip r:embed="rId3" cstate="print"/>
          <a:srcRect b="41291"/>
          <a:stretch>
            <a:fillRect/>
          </a:stretch>
        </p:blipFill>
        <p:spPr bwMode="auto">
          <a:xfrm>
            <a:off x="1052513" y="2195513"/>
            <a:ext cx="4265612" cy="3240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17 Rectángulo redondeado"/>
          <p:cNvSpPr/>
          <p:nvPr/>
        </p:nvSpPr>
        <p:spPr>
          <a:xfrm>
            <a:off x="4868863" y="5326063"/>
            <a:ext cx="1944687" cy="1368425"/>
          </a:xfrm>
          <a:prstGeom prst="round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000" dirty="0"/>
              <a:t>En este </a:t>
            </a:r>
            <a:r>
              <a:rPr lang="es-ES" sz="1000" dirty="0" smtClean="0"/>
              <a:t>apartado indicará </a:t>
            </a:r>
            <a:r>
              <a:rPr lang="es-ES" sz="1000" dirty="0"/>
              <a:t>las Rectificaciones que sean necesarias  con la siguiente leyenda </a:t>
            </a:r>
            <a:r>
              <a:rPr lang="es-ES" sz="1000" b="1" dirty="0"/>
              <a:t>“Solicito ejercer mi derecho  de Rectificación en los siguientes datos”</a:t>
            </a:r>
            <a:r>
              <a:rPr lang="es-ES" sz="1000" dirty="0"/>
              <a:t> Ejemplo: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000" b="1" dirty="0"/>
              <a:t>Dato Actual : --------------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000" b="1" dirty="0"/>
              <a:t>Dato Nuevo: ---------------</a:t>
            </a:r>
            <a:endParaRPr lang="es-MX" sz="1000" b="1" dirty="0"/>
          </a:p>
        </p:txBody>
      </p:sp>
      <p:sp>
        <p:nvSpPr>
          <p:cNvPr id="11" name="10 Rectángulo"/>
          <p:cNvSpPr/>
          <p:nvPr/>
        </p:nvSpPr>
        <p:spPr>
          <a:xfrm>
            <a:off x="4509121" y="2411761"/>
            <a:ext cx="648072" cy="16157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dirty="0"/>
          </a:p>
        </p:txBody>
      </p:sp>
      <p:sp>
        <p:nvSpPr>
          <p:cNvPr id="12" name="11 Rectángulo"/>
          <p:cNvSpPr/>
          <p:nvPr/>
        </p:nvSpPr>
        <p:spPr>
          <a:xfrm>
            <a:off x="4437062" y="2822575"/>
            <a:ext cx="661987" cy="1428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dirty="0"/>
          </a:p>
        </p:txBody>
      </p:sp>
      <p:sp>
        <p:nvSpPr>
          <p:cNvPr id="14" name="13 Rectángulo"/>
          <p:cNvSpPr/>
          <p:nvPr/>
        </p:nvSpPr>
        <p:spPr>
          <a:xfrm>
            <a:off x="3645694" y="2824163"/>
            <a:ext cx="791369" cy="1412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dirty="0"/>
          </a:p>
        </p:txBody>
      </p:sp>
      <p:cxnSp>
        <p:nvCxnSpPr>
          <p:cNvPr id="15" name="14 Conector recto de flecha"/>
          <p:cNvCxnSpPr>
            <a:stCxn id="16" idx="1"/>
            <a:endCxn id="12" idx="3"/>
          </p:cNvCxnSpPr>
          <p:nvPr/>
        </p:nvCxnSpPr>
        <p:spPr>
          <a:xfrm flipH="1">
            <a:off x="5099049" y="2894013"/>
            <a:ext cx="358776" cy="0"/>
          </a:xfrm>
          <a:prstGeom prst="straightConnector1">
            <a:avLst/>
          </a:prstGeom>
          <a:ln>
            <a:solidFill>
              <a:schemeClr val="tx2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15 Rectángulo redondeado"/>
          <p:cNvSpPr/>
          <p:nvPr/>
        </p:nvSpPr>
        <p:spPr>
          <a:xfrm>
            <a:off x="5457825" y="2749550"/>
            <a:ext cx="1250950" cy="288925"/>
          </a:xfrm>
          <a:prstGeom prst="round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900" dirty="0"/>
              <a:t>Fecha de solicitud</a:t>
            </a:r>
            <a:endParaRPr lang="es-MX" sz="900" b="1" dirty="0"/>
          </a:p>
        </p:txBody>
      </p:sp>
      <p:cxnSp>
        <p:nvCxnSpPr>
          <p:cNvPr id="17" name="16 Conector recto de flecha"/>
          <p:cNvCxnSpPr>
            <a:stCxn id="19" idx="1"/>
            <a:endCxn id="14" idx="2"/>
          </p:cNvCxnSpPr>
          <p:nvPr/>
        </p:nvCxnSpPr>
        <p:spPr>
          <a:xfrm flipH="1" flipV="1">
            <a:off x="4041379" y="2965450"/>
            <a:ext cx="1357709" cy="706438"/>
          </a:xfrm>
          <a:prstGeom prst="straightConnector1">
            <a:avLst/>
          </a:prstGeom>
          <a:ln>
            <a:solidFill>
              <a:schemeClr val="tx2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18 Rectángulo redondeado"/>
          <p:cNvSpPr/>
          <p:nvPr/>
        </p:nvSpPr>
        <p:spPr>
          <a:xfrm>
            <a:off x="5399088" y="3419475"/>
            <a:ext cx="1368425" cy="504825"/>
          </a:xfrm>
          <a:prstGeom prst="round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900" dirty="0"/>
              <a:t>No. de póliza (verificar que sea el correcto)</a:t>
            </a:r>
            <a:endParaRPr lang="es-MX" sz="900" dirty="0"/>
          </a:p>
        </p:txBody>
      </p:sp>
      <p:sp>
        <p:nvSpPr>
          <p:cNvPr id="23" name="22 Rectángulo"/>
          <p:cNvSpPr/>
          <p:nvPr/>
        </p:nvSpPr>
        <p:spPr>
          <a:xfrm>
            <a:off x="1243013" y="3040063"/>
            <a:ext cx="2555875" cy="1635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dirty="0"/>
          </a:p>
        </p:txBody>
      </p:sp>
      <p:sp>
        <p:nvSpPr>
          <p:cNvPr id="25" name="24 Rectángulo"/>
          <p:cNvSpPr/>
          <p:nvPr/>
        </p:nvSpPr>
        <p:spPr>
          <a:xfrm>
            <a:off x="260350" y="7885113"/>
            <a:ext cx="1873250" cy="50323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dirty="0"/>
          </a:p>
        </p:txBody>
      </p:sp>
      <p:cxnSp>
        <p:nvCxnSpPr>
          <p:cNvPr id="26" name="25 Conector recto de flecha"/>
          <p:cNvCxnSpPr>
            <a:stCxn id="27" idx="1"/>
            <a:endCxn id="25" idx="3"/>
          </p:cNvCxnSpPr>
          <p:nvPr/>
        </p:nvCxnSpPr>
        <p:spPr>
          <a:xfrm flipH="1">
            <a:off x="2133600" y="8136732"/>
            <a:ext cx="3024188" cy="0"/>
          </a:xfrm>
          <a:prstGeom prst="straightConnector1">
            <a:avLst/>
          </a:prstGeom>
          <a:ln>
            <a:solidFill>
              <a:schemeClr val="tx2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26 Rectángulo redondeado"/>
          <p:cNvSpPr/>
          <p:nvPr/>
        </p:nvSpPr>
        <p:spPr>
          <a:xfrm>
            <a:off x="5157788" y="7885113"/>
            <a:ext cx="1368425" cy="503237"/>
          </a:xfrm>
          <a:prstGeom prst="round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900" dirty="0"/>
              <a:t>Nombre y firma del Contratante o Asegurado titular</a:t>
            </a:r>
            <a:endParaRPr lang="es-MX" sz="900" dirty="0"/>
          </a:p>
        </p:txBody>
      </p:sp>
      <p:sp>
        <p:nvSpPr>
          <p:cNvPr id="28" name="27 Rectángulo"/>
          <p:cNvSpPr/>
          <p:nvPr/>
        </p:nvSpPr>
        <p:spPr>
          <a:xfrm>
            <a:off x="3284984" y="2547825"/>
            <a:ext cx="792088" cy="72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4" name="23 CuadroTexto"/>
          <p:cNvSpPr txBox="1"/>
          <p:nvPr/>
        </p:nvSpPr>
        <p:spPr>
          <a:xfrm>
            <a:off x="6505588" y="8857631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smtClean="0">
                <a:latin typeface="+mj-lt"/>
              </a:rPr>
              <a:t>10</a:t>
            </a:r>
            <a:endParaRPr lang="es-MX" sz="12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 Imagen" descr="H-107 VI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81075" y="2919413"/>
            <a:ext cx="4392613" cy="5684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348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963" y="2339975"/>
            <a:ext cx="4229100" cy="5472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 Box 126"/>
          <p:cNvSpPr txBox="1">
            <a:spLocks noChangeArrowheads="1"/>
          </p:cNvSpPr>
          <p:nvPr/>
        </p:nvSpPr>
        <p:spPr bwMode="auto">
          <a:xfrm>
            <a:off x="0" y="1187624"/>
            <a:ext cx="6858000" cy="415498"/>
          </a:xfrm>
          <a:prstGeom prst="rect">
            <a:avLst/>
          </a:prstGeom>
          <a:solidFill>
            <a:schemeClr val="tx2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050" b="1" dirty="0">
                <a:solidFill>
                  <a:schemeClr val="bg1"/>
                </a:solidFill>
              </a:rPr>
              <a:t>CUANDO ASEGURADOS/ BENEFICIARIOS / CONTRATANTES soliciten ejercer el derecho de </a:t>
            </a:r>
            <a:r>
              <a:rPr lang="es-MX" sz="1050" b="1" dirty="0" smtClean="0">
                <a:solidFill>
                  <a:schemeClr val="bg1"/>
                </a:solidFill>
              </a:rPr>
              <a:t>CANCELACIÓN </a:t>
            </a:r>
            <a:r>
              <a:rPr lang="es-MX" sz="1050" b="1" dirty="0">
                <a:solidFill>
                  <a:schemeClr val="bg1"/>
                </a:solidFill>
              </a:rPr>
              <a:t>es necesario llenar y adjuntar la Solicitud H-107 (Solicitud de movimientos a la póliza):</a:t>
            </a:r>
          </a:p>
        </p:txBody>
      </p:sp>
      <p:sp>
        <p:nvSpPr>
          <p:cNvPr id="14343" name="Text Box 126"/>
          <p:cNvSpPr txBox="1">
            <a:spLocks noChangeArrowheads="1"/>
          </p:cNvSpPr>
          <p:nvPr/>
        </p:nvSpPr>
        <p:spPr bwMode="auto">
          <a:xfrm>
            <a:off x="188913" y="1733550"/>
            <a:ext cx="6553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MX" sz="1000" dirty="0">
                <a:solidFill>
                  <a:srgbClr val="000099"/>
                </a:solidFill>
                <a:latin typeface="Calibri" pitchFamily="34" charset="0"/>
              </a:rPr>
              <a:t>Para  la solicitud de </a:t>
            </a:r>
            <a:r>
              <a:rPr lang="es-MX" sz="1000" dirty="0" smtClean="0">
                <a:solidFill>
                  <a:srgbClr val="000099"/>
                </a:solidFill>
                <a:latin typeface="Calibri" pitchFamily="34" charset="0"/>
              </a:rPr>
              <a:t>Cancelación en </a:t>
            </a:r>
            <a:r>
              <a:rPr lang="es-MX" sz="1000" dirty="0">
                <a:solidFill>
                  <a:srgbClr val="000099"/>
                </a:solidFill>
                <a:latin typeface="Calibri" pitchFamily="34" charset="0"/>
              </a:rPr>
              <a:t>el ramo de Vida Individual </a:t>
            </a:r>
            <a:r>
              <a:rPr lang="es-MX" sz="1000" dirty="0" smtClean="0">
                <a:solidFill>
                  <a:srgbClr val="000099"/>
                </a:solidFill>
                <a:latin typeface="Calibri" pitchFamily="34" charset="0"/>
              </a:rPr>
              <a:t>debe llenar  </a:t>
            </a:r>
            <a:r>
              <a:rPr lang="es-MX" sz="1000" dirty="0">
                <a:solidFill>
                  <a:srgbClr val="000099"/>
                </a:solidFill>
                <a:latin typeface="Calibri" pitchFamily="34" charset="0"/>
              </a:rPr>
              <a:t>la solicitud de movimientos a la póliza (H-107) correspondiente a ese ramo y registrar los datos que se indican a continuación: 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1890713" y="6156325"/>
            <a:ext cx="720725" cy="2159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dirty="0"/>
          </a:p>
        </p:txBody>
      </p:sp>
      <p:sp>
        <p:nvSpPr>
          <p:cNvPr id="14" name="13 Rectángulo redondeado"/>
          <p:cNvSpPr/>
          <p:nvPr/>
        </p:nvSpPr>
        <p:spPr>
          <a:xfrm>
            <a:off x="4697413" y="6443663"/>
            <a:ext cx="2160587" cy="1296987"/>
          </a:xfrm>
          <a:prstGeom prst="round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000" dirty="0"/>
              <a:t>En este apartado </a:t>
            </a:r>
            <a:r>
              <a:rPr lang="es-ES" sz="1000" dirty="0" smtClean="0"/>
              <a:t>deberá marcar  </a:t>
            </a:r>
            <a:r>
              <a:rPr lang="es-ES" sz="1000" dirty="0"/>
              <a:t>el combo de  “Rescates” cuando se requiera la cancelación de la póliza  y colocar la </a:t>
            </a:r>
            <a:r>
              <a:rPr lang="es-ES" sz="1000" dirty="0" smtClean="0"/>
              <a:t>causa </a:t>
            </a:r>
            <a:r>
              <a:rPr lang="es-ES" sz="1000" dirty="0"/>
              <a:t>de </a:t>
            </a:r>
            <a:r>
              <a:rPr lang="es-ES" sz="1000" dirty="0" smtClean="0"/>
              <a:t>su </a:t>
            </a:r>
            <a:r>
              <a:rPr lang="es-ES" sz="1000" dirty="0"/>
              <a:t>cancelación </a:t>
            </a:r>
            <a:r>
              <a:rPr lang="es-ES" sz="1000" dirty="0" smtClean="0"/>
              <a:t>con </a:t>
            </a:r>
            <a:r>
              <a:rPr lang="es-ES" sz="1000" dirty="0"/>
              <a:t>la siguiente leyenda </a:t>
            </a:r>
            <a:r>
              <a:rPr lang="es-ES" sz="1000" b="1" dirty="0"/>
              <a:t>“Solicito ejercer mi derecho  de Cancelación de datos” </a:t>
            </a:r>
            <a:r>
              <a:rPr lang="es-ES" sz="1000" dirty="0"/>
              <a:t>por ende se cancelará la póliza. </a:t>
            </a:r>
            <a:endParaRPr lang="es-MX" sz="1000" dirty="0"/>
          </a:p>
        </p:txBody>
      </p:sp>
      <p:cxnSp>
        <p:nvCxnSpPr>
          <p:cNvPr id="15" name="14 Conector recto de flecha"/>
          <p:cNvCxnSpPr>
            <a:stCxn id="14" idx="1"/>
            <a:endCxn id="12" idx="3"/>
          </p:cNvCxnSpPr>
          <p:nvPr/>
        </p:nvCxnSpPr>
        <p:spPr>
          <a:xfrm flipH="1" flipV="1">
            <a:off x="2611438" y="6264275"/>
            <a:ext cx="2085975" cy="827882"/>
          </a:xfrm>
          <a:prstGeom prst="straightConnector1">
            <a:avLst/>
          </a:prstGeom>
          <a:ln>
            <a:solidFill>
              <a:schemeClr val="tx2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15 Rectángulo"/>
          <p:cNvSpPr/>
          <p:nvPr/>
        </p:nvSpPr>
        <p:spPr>
          <a:xfrm>
            <a:off x="3717032" y="2563813"/>
            <a:ext cx="503238" cy="142875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dirty="0"/>
          </a:p>
        </p:txBody>
      </p:sp>
      <p:sp>
        <p:nvSpPr>
          <p:cNvPr id="17" name="16 Rectángulo"/>
          <p:cNvSpPr/>
          <p:nvPr/>
        </p:nvSpPr>
        <p:spPr>
          <a:xfrm>
            <a:off x="3619500" y="2955925"/>
            <a:ext cx="576263" cy="1444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dirty="0"/>
          </a:p>
        </p:txBody>
      </p:sp>
      <p:sp>
        <p:nvSpPr>
          <p:cNvPr id="18" name="17 Rectángulo"/>
          <p:cNvSpPr/>
          <p:nvPr/>
        </p:nvSpPr>
        <p:spPr>
          <a:xfrm>
            <a:off x="2801938" y="2957513"/>
            <a:ext cx="755650" cy="14446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dirty="0"/>
          </a:p>
        </p:txBody>
      </p:sp>
      <p:cxnSp>
        <p:nvCxnSpPr>
          <p:cNvPr id="19" name="18 Conector recto de flecha"/>
          <p:cNvCxnSpPr>
            <a:stCxn id="20" idx="1"/>
            <a:endCxn id="17" idx="3"/>
          </p:cNvCxnSpPr>
          <p:nvPr/>
        </p:nvCxnSpPr>
        <p:spPr>
          <a:xfrm flipH="1">
            <a:off x="4195763" y="3028950"/>
            <a:ext cx="1308100" cy="0"/>
          </a:xfrm>
          <a:prstGeom prst="straightConnector1">
            <a:avLst/>
          </a:prstGeom>
          <a:ln>
            <a:solidFill>
              <a:schemeClr val="tx2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19 Rectángulo redondeado"/>
          <p:cNvSpPr/>
          <p:nvPr/>
        </p:nvSpPr>
        <p:spPr>
          <a:xfrm>
            <a:off x="5503863" y="2884488"/>
            <a:ext cx="1250950" cy="287337"/>
          </a:xfrm>
          <a:prstGeom prst="round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900" dirty="0"/>
              <a:t>Fecha de solicitud</a:t>
            </a:r>
            <a:endParaRPr lang="es-MX" sz="900" b="1" dirty="0"/>
          </a:p>
        </p:txBody>
      </p:sp>
      <p:cxnSp>
        <p:nvCxnSpPr>
          <p:cNvPr id="21" name="20 Conector recto de flecha"/>
          <p:cNvCxnSpPr>
            <a:stCxn id="22" idx="1"/>
            <a:endCxn id="18" idx="2"/>
          </p:cNvCxnSpPr>
          <p:nvPr/>
        </p:nvCxnSpPr>
        <p:spPr>
          <a:xfrm flipH="1" flipV="1">
            <a:off x="3179763" y="3101975"/>
            <a:ext cx="2265362" cy="704850"/>
          </a:xfrm>
          <a:prstGeom prst="straightConnector1">
            <a:avLst/>
          </a:prstGeom>
          <a:ln>
            <a:solidFill>
              <a:schemeClr val="tx2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Rectángulo redondeado"/>
          <p:cNvSpPr/>
          <p:nvPr/>
        </p:nvSpPr>
        <p:spPr>
          <a:xfrm>
            <a:off x="5445125" y="3554413"/>
            <a:ext cx="1368425" cy="503237"/>
          </a:xfrm>
          <a:prstGeom prst="round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900" dirty="0"/>
              <a:t>No. de póliza (verificar que sea el correcto)</a:t>
            </a:r>
            <a:endParaRPr lang="es-MX" sz="900" dirty="0"/>
          </a:p>
        </p:txBody>
      </p:sp>
      <p:sp>
        <p:nvSpPr>
          <p:cNvPr id="23" name="22 Rectángulo"/>
          <p:cNvSpPr/>
          <p:nvPr/>
        </p:nvSpPr>
        <p:spPr>
          <a:xfrm>
            <a:off x="425450" y="3173413"/>
            <a:ext cx="2555875" cy="1651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dirty="0"/>
          </a:p>
        </p:txBody>
      </p:sp>
      <p:sp>
        <p:nvSpPr>
          <p:cNvPr id="24" name="23 Rectángulo"/>
          <p:cNvSpPr/>
          <p:nvPr/>
        </p:nvSpPr>
        <p:spPr>
          <a:xfrm>
            <a:off x="1196975" y="7812088"/>
            <a:ext cx="1871663" cy="5048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dirty="0"/>
          </a:p>
        </p:txBody>
      </p:sp>
      <p:cxnSp>
        <p:nvCxnSpPr>
          <p:cNvPr id="25" name="24 Conector recto de flecha"/>
          <p:cNvCxnSpPr>
            <a:stCxn id="26" idx="1"/>
            <a:endCxn id="24" idx="3"/>
          </p:cNvCxnSpPr>
          <p:nvPr/>
        </p:nvCxnSpPr>
        <p:spPr>
          <a:xfrm flipH="1">
            <a:off x="3068638" y="8064500"/>
            <a:ext cx="2016125" cy="0"/>
          </a:xfrm>
          <a:prstGeom prst="straightConnector1">
            <a:avLst/>
          </a:prstGeom>
          <a:ln>
            <a:solidFill>
              <a:schemeClr val="tx2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25 Rectángulo redondeado"/>
          <p:cNvSpPr/>
          <p:nvPr/>
        </p:nvSpPr>
        <p:spPr>
          <a:xfrm>
            <a:off x="5084763" y="7812088"/>
            <a:ext cx="1368425" cy="504825"/>
          </a:xfrm>
          <a:prstGeom prst="round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900" dirty="0"/>
              <a:t>Nombre y firma del Contratante o Asegurado titular</a:t>
            </a:r>
            <a:endParaRPr lang="es-MX" sz="900" dirty="0"/>
          </a:p>
        </p:txBody>
      </p:sp>
      <p:sp>
        <p:nvSpPr>
          <p:cNvPr id="27" name="26 Rectángulo"/>
          <p:cNvSpPr/>
          <p:nvPr/>
        </p:nvSpPr>
        <p:spPr>
          <a:xfrm>
            <a:off x="2420888" y="2682540"/>
            <a:ext cx="720080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8" name="27 CuadroTexto"/>
          <p:cNvSpPr txBox="1"/>
          <p:nvPr/>
        </p:nvSpPr>
        <p:spPr>
          <a:xfrm>
            <a:off x="6505588" y="8857631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smtClean="0">
                <a:latin typeface="+mj-lt"/>
              </a:rPr>
              <a:t>11</a:t>
            </a:r>
            <a:endParaRPr lang="es-MX" sz="12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26"/>
          <p:cNvSpPr txBox="1">
            <a:spLocks noChangeArrowheads="1"/>
          </p:cNvSpPr>
          <p:nvPr/>
        </p:nvSpPr>
        <p:spPr bwMode="auto">
          <a:xfrm>
            <a:off x="404813" y="1292225"/>
            <a:ext cx="61928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ES" sz="1000" dirty="0">
                <a:solidFill>
                  <a:srgbClr val="000099"/>
                </a:solidFill>
                <a:latin typeface="Calibri" pitchFamily="34" charset="0"/>
              </a:rPr>
              <a:t>Una vez llenada la Solicitud </a:t>
            </a:r>
            <a:r>
              <a:rPr lang="es-ES" sz="1000" dirty="0" smtClean="0">
                <a:solidFill>
                  <a:srgbClr val="000099"/>
                </a:solidFill>
                <a:latin typeface="Calibri" pitchFamily="34" charset="0"/>
              </a:rPr>
              <a:t>ARCO, </a:t>
            </a:r>
            <a:r>
              <a:rPr lang="es-ES" sz="1000" dirty="0">
                <a:solidFill>
                  <a:srgbClr val="000099"/>
                </a:solidFill>
                <a:latin typeface="Calibri" pitchFamily="34" charset="0"/>
              </a:rPr>
              <a:t>y en su caso la solicitud a movimientos de póliza H-107, </a:t>
            </a:r>
            <a:r>
              <a:rPr lang="es-ES" sz="1000" dirty="0" smtClean="0">
                <a:solidFill>
                  <a:srgbClr val="000099"/>
                </a:solidFill>
                <a:latin typeface="Calibri" pitchFamily="34" charset="0"/>
              </a:rPr>
              <a:t>procede </a:t>
            </a:r>
            <a:r>
              <a:rPr lang="es-ES" sz="1000" dirty="0">
                <a:solidFill>
                  <a:srgbClr val="000099"/>
                </a:solidFill>
                <a:latin typeface="Calibri" pitchFamily="34" charset="0"/>
              </a:rPr>
              <a:t>a la firma de las mismas.</a:t>
            </a:r>
            <a:endParaRPr lang="es-MX" sz="1000" dirty="0">
              <a:solidFill>
                <a:srgbClr val="000099"/>
              </a:solidFill>
              <a:latin typeface="Calibri" pitchFamily="34" charset="0"/>
            </a:endParaRPr>
          </a:p>
        </p:txBody>
      </p:sp>
      <p:sp>
        <p:nvSpPr>
          <p:cNvPr id="87" name="86 Conector"/>
          <p:cNvSpPr/>
          <p:nvPr/>
        </p:nvSpPr>
        <p:spPr>
          <a:xfrm>
            <a:off x="116632" y="1259632"/>
            <a:ext cx="312689" cy="288032"/>
          </a:xfrm>
          <a:prstGeom prst="flowChartConnector">
            <a:avLst/>
          </a:prstGeom>
          <a:solidFill>
            <a:schemeClr val="tx2"/>
          </a:solidFill>
          <a:ln>
            <a:noFill/>
          </a:ln>
          <a:effectLst>
            <a:glow rad="101600">
              <a:schemeClr val="accent6">
                <a:lumMod val="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8</a:t>
            </a:r>
            <a:endParaRPr lang="es-MX" sz="1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5364" name="Text Box 126"/>
          <p:cNvSpPr txBox="1">
            <a:spLocks noChangeArrowheads="1"/>
          </p:cNvSpPr>
          <p:nvPr/>
        </p:nvSpPr>
        <p:spPr bwMode="auto">
          <a:xfrm>
            <a:off x="404813" y="2226444"/>
            <a:ext cx="6192837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ES" sz="1000" dirty="0">
                <a:solidFill>
                  <a:srgbClr val="000099"/>
                </a:solidFill>
                <a:latin typeface="Calibri" pitchFamily="34" charset="0"/>
              </a:rPr>
              <a:t>Cuando la solicitud ya este </a:t>
            </a:r>
            <a:r>
              <a:rPr lang="es-ES" sz="1000" dirty="0" smtClean="0">
                <a:solidFill>
                  <a:srgbClr val="000099"/>
                </a:solidFill>
                <a:latin typeface="Calibri" pitchFamily="34" charset="0"/>
              </a:rPr>
              <a:t>firmada deberá proceder de acuerdo con las siguientes opciones:</a:t>
            </a:r>
          </a:p>
          <a:p>
            <a:pPr algn="just"/>
            <a:endParaRPr lang="es-ES" sz="1000" dirty="0">
              <a:solidFill>
                <a:srgbClr val="000099"/>
              </a:solidFill>
              <a:latin typeface="Calibri" pitchFamily="34" charset="0"/>
            </a:endParaRPr>
          </a:p>
          <a:p>
            <a:pPr marL="685800" lvl="1" indent="-228600" algn="just">
              <a:buFont typeface="+mj-lt"/>
              <a:buAutoNum type="arabicPeriod"/>
            </a:pPr>
            <a:r>
              <a:rPr lang="es-ES" sz="1000" dirty="0" smtClean="0">
                <a:solidFill>
                  <a:srgbClr val="000099"/>
                </a:solidFill>
                <a:latin typeface="Calibri" pitchFamily="34" charset="0"/>
              </a:rPr>
              <a:t> Se </a:t>
            </a:r>
            <a:r>
              <a:rPr lang="es-ES" sz="1000" dirty="0">
                <a:solidFill>
                  <a:srgbClr val="000099"/>
                </a:solidFill>
                <a:latin typeface="Calibri" pitchFamily="34" charset="0"/>
              </a:rPr>
              <a:t>escanean las solicitudes y envían por correo electrónico a la siguiente dirección </a:t>
            </a:r>
            <a:r>
              <a:rPr lang="es-ES" sz="1000" dirty="0" smtClean="0">
                <a:solidFill>
                  <a:srgbClr val="000099"/>
                </a:solidFill>
                <a:latin typeface="Calibri" pitchFamily="34" charset="0"/>
              </a:rPr>
              <a:t> </a:t>
            </a:r>
            <a:r>
              <a:rPr lang="es-ES" sz="1000" u="sng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2"/>
              </a:rPr>
              <a:t>proteccion.datospersonales@gnp.com.mx</a:t>
            </a:r>
            <a:r>
              <a:rPr lang="es-ES" sz="1000" u="sng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s-ES" sz="1000" dirty="0" smtClean="0">
                <a:solidFill>
                  <a:srgbClr val="000099"/>
                </a:solidFill>
                <a:latin typeface="Calibri" pitchFamily="34" charset="0"/>
              </a:rPr>
              <a:t>solicitando </a:t>
            </a:r>
            <a:r>
              <a:rPr lang="es-ES" sz="1000" dirty="0">
                <a:solidFill>
                  <a:srgbClr val="000099"/>
                </a:solidFill>
                <a:latin typeface="Calibri" pitchFamily="34" charset="0"/>
              </a:rPr>
              <a:t>respuesta a su </a:t>
            </a:r>
            <a:r>
              <a:rPr lang="es-ES" sz="1000" dirty="0" smtClean="0">
                <a:solidFill>
                  <a:srgbClr val="000099"/>
                </a:solidFill>
                <a:latin typeface="Calibri" pitchFamily="34" charset="0"/>
              </a:rPr>
              <a:t>solicitud</a:t>
            </a:r>
          </a:p>
          <a:p>
            <a:pPr marL="685800" lvl="1" indent="-228600" algn="just">
              <a:buFont typeface="+mj-lt"/>
              <a:buAutoNum type="arabicPeriod"/>
            </a:pPr>
            <a:endParaRPr lang="es-ES" sz="1000" dirty="0" smtClean="0">
              <a:solidFill>
                <a:srgbClr val="000099"/>
              </a:solidFill>
              <a:latin typeface="Calibri" pitchFamily="34" charset="0"/>
            </a:endParaRPr>
          </a:p>
          <a:p>
            <a:pPr marL="685800" lvl="1" indent="-228600" algn="just">
              <a:buFont typeface="+mj-lt"/>
              <a:buAutoNum type="arabicPeriod"/>
            </a:pPr>
            <a:r>
              <a:rPr lang="es-ES" sz="1000" dirty="0" smtClean="0">
                <a:solidFill>
                  <a:srgbClr val="000099"/>
                </a:solidFill>
                <a:latin typeface="Calibri" pitchFamily="34" charset="0"/>
              </a:rPr>
              <a:t>Si lo desea, puede entregar en  Atención a Clientes en cualquiera de nuestros Centros de Atención Presencial</a:t>
            </a:r>
          </a:p>
          <a:p>
            <a:pPr marL="685800" lvl="1" indent="-228600" algn="just">
              <a:buFont typeface="+mj-lt"/>
              <a:buAutoNum type="arabicPeriod"/>
            </a:pPr>
            <a:endParaRPr lang="es-ES" sz="1000" dirty="0">
              <a:solidFill>
                <a:srgbClr val="000099"/>
              </a:solidFill>
              <a:latin typeface="Calibri" pitchFamily="34" charset="0"/>
            </a:endParaRPr>
          </a:p>
          <a:p>
            <a:pPr marL="685800" lvl="1" indent="-228600" algn="just">
              <a:buFont typeface="+mj-lt"/>
              <a:buAutoNum type="arabicPeriod"/>
            </a:pPr>
            <a:r>
              <a:rPr lang="es-ES" sz="1000" dirty="0" smtClean="0">
                <a:solidFill>
                  <a:srgbClr val="000099"/>
                </a:solidFill>
                <a:latin typeface="Calibri" pitchFamily="34" charset="0"/>
              </a:rPr>
              <a:t>En los casos de Rectificación de datos deberá incluir su identificación oficial así como el documento probatorio del cambio requerido</a:t>
            </a:r>
            <a:endParaRPr lang="es-MX" sz="1000" dirty="0">
              <a:solidFill>
                <a:srgbClr val="000099"/>
              </a:solidFill>
              <a:latin typeface="Calibri" pitchFamily="34" charset="0"/>
            </a:endParaRPr>
          </a:p>
        </p:txBody>
      </p:sp>
      <p:sp>
        <p:nvSpPr>
          <p:cNvPr id="73" name="72 Conector"/>
          <p:cNvSpPr/>
          <p:nvPr/>
        </p:nvSpPr>
        <p:spPr>
          <a:xfrm>
            <a:off x="116632" y="2195736"/>
            <a:ext cx="312689" cy="288032"/>
          </a:xfrm>
          <a:prstGeom prst="flowChartConnector">
            <a:avLst/>
          </a:prstGeom>
          <a:solidFill>
            <a:schemeClr val="tx2"/>
          </a:solidFill>
          <a:ln>
            <a:noFill/>
          </a:ln>
          <a:effectLst>
            <a:glow rad="101600">
              <a:schemeClr val="accent6">
                <a:lumMod val="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9</a:t>
            </a:r>
            <a:endParaRPr lang="es-MX" sz="1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5366" name="Text Box 126"/>
          <p:cNvSpPr txBox="1">
            <a:spLocks noChangeArrowheads="1"/>
          </p:cNvSpPr>
          <p:nvPr/>
        </p:nvSpPr>
        <p:spPr bwMode="auto">
          <a:xfrm>
            <a:off x="404664" y="4355976"/>
            <a:ext cx="60486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ES" sz="1000" b="1" dirty="0" smtClean="0">
                <a:solidFill>
                  <a:srgbClr val="000099"/>
                </a:solidFill>
                <a:latin typeface="Calibri" pitchFamily="34" charset="0"/>
              </a:rPr>
              <a:t>En caso de requerir más información, envíenos un correo a  </a:t>
            </a:r>
            <a:r>
              <a:rPr lang="es-ES" sz="1000" b="1" u="sng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2"/>
              </a:rPr>
              <a:t>proteccion.datospersonales@gnp.com.mx</a:t>
            </a:r>
            <a:r>
              <a:rPr lang="es-ES" sz="1000" b="1" u="sng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s-ES" sz="1000" b="1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. Recibirá respuesta en un máximo de 20 días hábiles.</a:t>
            </a:r>
            <a:endParaRPr lang="es-MX" sz="1000" b="1" dirty="0">
              <a:solidFill>
                <a:srgbClr val="000099"/>
              </a:solidFill>
              <a:latin typeface="Calibri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505588" y="8857631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smtClean="0">
                <a:latin typeface="+mj-lt"/>
              </a:rPr>
              <a:t>12</a:t>
            </a:r>
            <a:endParaRPr lang="es-MX" sz="12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" name="73 Diagrama"/>
          <p:cNvGraphicFramePr/>
          <p:nvPr/>
        </p:nvGraphicFramePr>
        <p:xfrm>
          <a:off x="116632" y="2382143"/>
          <a:ext cx="4752528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10 Conector"/>
          <p:cNvSpPr/>
          <p:nvPr/>
        </p:nvSpPr>
        <p:spPr>
          <a:xfrm>
            <a:off x="116632" y="5364088"/>
            <a:ext cx="312689" cy="288032"/>
          </a:xfrm>
          <a:prstGeom prst="flowChartConnector">
            <a:avLst/>
          </a:prstGeom>
          <a:solidFill>
            <a:schemeClr val="tx2"/>
          </a:solidFill>
          <a:ln>
            <a:noFill/>
          </a:ln>
          <a:effectLst>
            <a:glow rad="101600">
              <a:schemeClr val="accent6">
                <a:lumMod val="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1</a:t>
            </a:r>
            <a:endParaRPr lang="es-MX" sz="1400" dirty="0"/>
          </a:p>
        </p:txBody>
      </p:sp>
      <p:sp>
        <p:nvSpPr>
          <p:cNvPr id="4100" name="Text Box 126"/>
          <p:cNvSpPr txBox="1">
            <a:spLocks noChangeArrowheads="1"/>
          </p:cNvSpPr>
          <p:nvPr/>
        </p:nvSpPr>
        <p:spPr bwMode="auto">
          <a:xfrm>
            <a:off x="225425" y="5724128"/>
            <a:ext cx="56165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MX" sz="1000" dirty="0">
                <a:solidFill>
                  <a:srgbClr val="000099"/>
                </a:solidFill>
                <a:latin typeface="Calibri" pitchFamily="34" charset="0"/>
              </a:rPr>
              <a:t>Para tramitar </a:t>
            </a:r>
            <a:r>
              <a:rPr lang="es-MX" sz="1000" dirty="0" smtClean="0">
                <a:solidFill>
                  <a:srgbClr val="000099"/>
                </a:solidFill>
                <a:latin typeface="Calibri" pitchFamily="34" charset="0"/>
              </a:rPr>
              <a:t>su </a:t>
            </a:r>
            <a:r>
              <a:rPr lang="es-MX" sz="1000" dirty="0">
                <a:solidFill>
                  <a:srgbClr val="000099"/>
                </a:solidFill>
                <a:latin typeface="Calibri" pitchFamily="34" charset="0"/>
              </a:rPr>
              <a:t>derecho ARCO </a:t>
            </a:r>
            <a:r>
              <a:rPr lang="es-MX" sz="1000" dirty="0" smtClean="0">
                <a:solidFill>
                  <a:srgbClr val="000099"/>
                </a:solidFill>
                <a:latin typeface="Calibri" pitchFamily="34" charset="0"/>
              </a:rPr>
              <a:t>deberá </a:t>
            </a:r>
            <a:r>
              <a:rPr lang="es-MX" sz="1000" dirty="0">
                <a:solidFill>
                  <a:srgbClr val="000099"/>
                </a:solidFill>
                <a:latin typeface="Calibri" pitchFamily="34" charset="0"/>
              </a:rPr>
              <a:t>descargar el archivo  de Excel </a:t>
            </a:r>
            <a:r>
              <a:rPr lang="es-MX" sz="1000" b="1" dirty="0">
                <a:solidFill>
                  <a:srgbClr val="000099"/>
                </a:solidFill>
                <a:latin typeface="Calibri" pitchFamily="34" charset="0"/>
              </a:rPr>
              <a:t>“Solicitud para ejercer el derecho ARCO”</a:t>
            </a:r>
            <a:r>
              <a:rPr lang="es-MX" sz="1000" dirty="0">
                <a:solidFill>
                  <a:srgbClr val="000099"/>
                </a:solidFill>
                <a:latin typeface="Calibri" pitchFamily="34" charset="0"/>
              </a:rPr>
              <a:t>  y </a:t>
            </a:r>
            <a:r>
              <a:rPr lang="es-MX" sz="1000" dirty="0" smtClean="0">
                <a:solidFill>
                  <a:srgbClr val="000099"/>
                </a:solidFill>
                <a:latin typeface="Calibri" pitchFamily="34" charset="0"/>
              </a:rPr>
              <a:t>guardarlo </a:t>
            </a:r>
            <a:r>
              <a:rPr lang="es-MX" sz="1000" dirty="0">
                <a:solidFill>
                  <a:srgbClr val="000099"/>
                </a:solidFill>
                <a:latin typeface="Calibri" pitchFamily="34" charset="0"/>
              </a:rPr>
              <a:t>en </a:t>
            </a:r>
            <a:r>
              <a:rPr lang="es-MX" sz="1000" dirty="0" smtClean="0">
                <a:solidFill>
                  <a:srgbClr val="000099"/>
                </a:solidFill>
                <a:latin typeface="Calibri" pitchFamily="34" charset="0"/>
              </a:rPr>
              <a:t>su </a:t>
            </a:r>
            <a:r>
              <a:rPr lang="es-MX" sz="1000" dirty="0">
                <a:solidFill>
                  <a:srgbClr val="000099"/>
                </a:solidFill>
                <a:latin typeface="Calibri" pitchFamily="34" charset="0"/>
              </a:rPr>
              <a:t>computadora : </a:t>
            </a:r>
          </a:p>
        </p:txBody>
      </p:sp>
      <p:grpSp>
        <p:nvGrpSpPr>
          <p:cNvPr id="4101" name="36 Grupo"/>
          <p:cNvGrpSpPr>
            <a:grpSpLocks/>
          </p:cNvGrpSpPr>
          <p:nvPr/>
        </p:nvGrpSpPr>
        <p:grpSpPr bwMode="auto">
          <a:xfrm>
            <a:off x="5732463" y="6821065"/>
            <a:ext cx="1152525" cy="703263"/>
            <a:chOff x="1988840" y="1866764"/>
            <a:chExt cx="1152128" cy="704111"/>
          </a:xfrm>
        </p:grpSpPr>
        <p:pic>
          <p:nvPicPr>
            <p:cNvPr id="4142" name="30 Imagen" descr="Office_XLS.jpg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328410" y="1866764"/>
              <a:ext cx="472988" cy="472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43" name="32 Rectángulo"/>
            <p:cNvSpPr>
              <a:spLocks noChangeArrowheads="1"/>
            </p:cNvSpPr>
            <p:nvPr/>
          </p:nvSpPr>
          <p:spPr bwMode="auto">
            <a:xfrm>
              <a:off x="1988840" y="2370820"/>
              <a:ext cx="1152128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ES" sz="700" dirty="0">
                  <a:solidFill>
                    <a:schemeClr val="tx2"/>
                  </a:solidFill>
                  <a:latin typeface="Calibri" pitchFamily="34" charset="0"/>
                </a:rPr>
                <a:t>H-107</a:t>
              </a:r>
            </a:p>
          </p:txBody>
        </p:sp>
      </p:grpSp>
      <p:grpSp>
        <p:nvGrpSpPr>
          <p:cNvPr id="4102" name="37 Grupo"/>
          <p:cNvGrpSpPr>
            <a:grpSpLocks/>
          </p:cNvGrpSpPr>
          <p:nvPr/>
        </p:nvGrpSpPr>
        <p:grpSpPr bwMode="auto">
          <a:xfrm>
            <a:off x="5732463" y="5724128"/>
            <a:ext cx="1152525" cy="781050"/>
            <a:chOff x="1988840" y="1794756"/>
            <a:chExt cx="1152128" cy="780765"/>
          </a:xfrm>
        </p:grpSpPr>
        <p:pic>
          <p:nvPicPr>
            <p:cNvPr id="4140" name="38 Imagen" descr="Office_XLS.jpg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328410" y="1794756"/>
              <a:ext cx="472988" cy="472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41" name="39 Rectángulo"/>
            <p:cNvSpPr>
              <a:spLocks noChangeArrowheads="1"/>
            </p:cNvSpPr>
            <p:nvPr/>
          </p:nvSpPr>
          <p:spPr bwMode="auto">
            <a:xfrm>
              <a:off x="1988840" y="2267744"/>
              <a:ext cx="115212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ES" sz="700" dirty="0">
                  <a:solidFill>
                    <a:schemeClr val="tx2"/>
                  </a:solidFill>
                  <a:latin typeface="Calibri" pitchFamily="34" charset="0"/>
                </a:rPr>
                <a:t>Solicitud para el ejercicio de los derechos de ARCO</a:t>
              </a:r>
              <a:endParaRPr lang="es-MX" sz="700" dirty="0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  <p:sp>
        <p:nvSpPr>
          <p:cNvPr id="41" name="40 Rectángulo"/>
          <p:cNvSpPr/>
          <p:nvPr/>
        </p:nvSpPr>
        <p:spPr>
          <a:xfrm>
            <a:off x="225425" y="7043340"/>
            <a:ext cx="5832475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000" dirty="0">
                <a:solidFill>
                  <a:srgbClr val="000099"/>
                </a:solidFill>
                <a:latin typeface="+mn-lt"/>
                <a:cs typeface="+mn-cs"/>
              </a:rPr>
              <a:t>Si </a:t>
            </a:r>
            <a:r>
              <a:rPr lang="es-ES" sz="1000" dirty="0" smtClean="0">
                <a:solidFill>
                  <a:srgbClr val="000099"/>
                </a:solidFill>
                <a:latin typeface="+mn-lt"/>
                <a:cs typeface="+mn-cs"/>
              </a:rPr>
              <a:t>usted es </a:t>
            </a:r>
            <a:r>
              <a:rPr lang="es-ES" sz="1000" b="1" dirty="0">
                <a:solidFill>
                  <a:srgbClr val="000099"/>
                </a:solidFill>
                <a:latin typeface="+mn-lt"/>
                <a:cs typeface="+mn-cs"/>
              </a:rPr>
              <a:t>Asegurado, Beneficiario o Contratante </a:t>
            </a:r>
            <a:r>
              <a:rPr lang="es-ES" sz="1000" dirty="0">
                <a:solidFill>
                  <a:srgbClr val="000099"/>
                </a:solidFill>
                <a:latin typeface="+mn-lt"/>
                <a:cs typeface="+mn-cs"/>
              </a:rPr>
              <a:t>y </a:t>
            </a:r>
            <a:r>
              <a:rPr lang="es-ES" sz="1000" dirty="0" smtClean="0">
                <a:solidFill>
                  <a:srgbClr val="000099"/>
                </a:solidFill>
                <a:latin typeface="+mn-lt"/>
                <a:cs typeface="+mn-cs"/>
              </a:rPr>
              <a:t>va </a:t>
            </a:r>
            <a:r>
              <a:rPr lang="es-ES" sz="1000" dirty="0">
                <a:solidFill>
                  <a:srgbClr val="000099"/>
                </a:solidFill>
                <a:latin typeface="+mn-lt"/>
                <a:cs typeface="+mn-cs"/>
              </a:rPr>
              <a:t>a tramitar el derecho de </a:t>
            </a:r>
            <a:r>
              <a:rPr lang="es-ES" sz="1000" b="1" dirty="0" smtClean="0">
                <a:solidFill>
                  <a:srgbClr val="000099"/>
                </a:solidFill>
                <a:latin typeface="+mn-lt"/>
                <a:cs typeface="+mn-cs"/>
              </a:rPr>
              <a:t>Rectificación </a:t>
            </a:r>
            <a:r>
              <a:rPr lang="es-ES" sz="1000" b="1" dirty="0">
                <a:solidFill>
                  <a:srgbClr val="000099"/>
                </a:solidFill>
                <a:latin typeface="+mn-lt"/>
                <a:cs typeface="+mn-cs"/>
              </a:rPr>
              <a:t>o Cancelación </a:t>
            </a:r>
            <a:r>
              <a:rPr lang="es-ES" sz="1000" dirty="0">
                <a:solidFill>
                  <a:srgbClr val="000099"/>
                </a:solidFill>
                <a:latin typeface="+mn-lt"/>
                <a:cs typeface="+mn-cs"/>
              </a:rPr>
              <a:t>también </a:t>
            </a:r>
            <a:r>
              <a:rPr lang="es-ES" sz="1000" dirty="0" smtClean="0">
                <a:solidFill>
                  <a:srgbClr val="000099"/>
                </a:solidFill>
                <a:latin typeface="+mn-lt"/>
                <a:cs typeface="+mn-cs"/>
              </a:rPr>
              <a:t>debe </a:t>
            </a:r>
            <a:r>
              <a:rPr lang="es-ES" sz="1000" dirty="0">
                <a:solidFill>
                  <a:srgbClr val="000099"/>
                </a:solidFill>
                <a:latin typeface="+mn-lt"/>
                <a:cs typeface="+mn-cs"/>
              </a:rPr>
              <a:t>descargar el formato </a:t>
            </a:r>
            <a:r>
              <a:rPr lang="es-ES" sz="1000" dirty="0" smtClean="0">
                <a:solidFill>
                  <a:srgbClr val="000099"/>
                </a:solidFill>
                <a:latin typeface="+mn-lt"/>
                <a:cs typeface="+mn-cs"/>
              </a:rPr>
              <a:t>H-107.</a:t>
            </a:r>
            <a:endParaRPr lang="es-ES" sz="1000" dirty="0">
              <a:solidFill>
                <a:srgbClr val="000099"/>
              </a:solidFill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000" b="1" dirty="0" smtClean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000" b="1" dirty="0" smtClean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000" b="1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000" b="1" dirty="0" smtClean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000" b="1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000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Vea paso </a:t>
            </a:r>
            <a:r>
              <a:rPr lang="es-ES" sz="10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7</a:t>
            </a:r>
          </a:p>
        </p:txBody>
      </p:sp>
      <p:grpSp>
        <p:nvGrpSpPr>
          <p:cNvPr id="4104" name="21 Grupo"/>
          <p:cNvGrpSpPr>
            <a:grpSpLocks/>
          </p:cNvGrpSpPr>
          <p:nvPr/>
        </p:nvGrpSpPr>
        <p:grpSpPr bwMode="auto">
          <a:xfrm>
            <a:off x="4905375" y="6300192"/>
            <a:ext cx="1079500" cy="636587"/>
            <a:chOff x="4725144" y="1907704"/>
            <a:chExt cx="1080120" cy="636880"/>
          </a:xfrm>
        </p:grpSpPr>
        <p:pic>
          <p:nvPicPr>
            <p:cNvPr id="4138" name="19 Imagen" descr="Arrow Down.png"/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013176" y="1907704"/>
              <a:ext cx="504056" cy="4887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39" name="20 Rectángulo"/>
            <p:cNvSpPr>
              <a:spLocks noChangeArrowheads="1"/>
            </p:cNvSpPr>
            <p:nvPr/>
          </p:nvSpPr>
          <p:spPr bwMode="auto">
            <a:xfrm>
              <a:off x="4725144" y="2359918"/>
              <a:ext cx="1080120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ES" sz="600" dirty="0">
                  <a:solidFill>
                    <a:schemeClr val="tx2"/>
                  </a:solidFill>
                  <a:latin typeface="Calibri" pitchFamily="34" charset="0"/>
                </a:rPr>
                <a:t>DESCARGAR</a:t>
              </a:r>
              <a:endParaRPr lang="es-MX" sz="600" dirty="0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  <p:grpSp>
        <p:nvGrpSpPr>
          <p:cNvPr id="4105" name="26 Grupo"/>
          <p:cNvGrpSpPr>
            <a:grpSpLocks/>
          </p:cNvGrpSpPr>
          <p:nvPr/>
        </p:nvGrpSpPr>
        <p:grpSpPr bwMode="auto">
          <a:xfrm>
            <a:off x="1268413" y="2814638"/>
            <a:ext cx="576262" cy="503237"/>
            <a:chOff x="1661120" y="2699792"/>
            <a:chExt cx="1075987" cy="1075987"/>
          </a:xfrm>
        </p:grpSpPr>
        <p:pic>
          <p:nvPicPr>
            <p:cNvPr id="4136" name="27 Imagen" descr="4080-49903.png"/>
            <p:cNvPicPr>
              <a:picLocks noChangeAspect="1"/>
            </p:cNvPicPr>
            <p:nvPr/>
          </p:nvPicPr>
          <p:blipFill>
            <a:blip r:embed="rId9" cstate="print">
              <a:lum contrast="-20000"/>
            </a:blip>
            <a:srcRect/>
            <a:stretch>
              <a:fillRect/>
            </a:stretch>
          </p:blipFill>
          <p:spPr bwMode="auto">
            <a:xfrm>
              <a:off x="1661120" y="2699792"/>
              <a:ext cx="1075987" cy="1075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37" name="Picture 6"/>
            <p:cNvPicPr>
              <a:picLocks noChangeAspect="1" noChangeArrowheads="1"/>
            </p:cNvPicPr>
            <p:nvPr/>
          </p:nvPicPr>
          <p:blipFill>
            <a:blip r:embed="rId10" cstate="print"/>
            <a:srcRect b="23788"/>
            <a:stretch>
              <a:fillRect/>
            </a:stretch>
          </p:blipFill>
          <p:spPr bwMode="auto">
            <a:xfrm>
              <a:off x="2092747" y="2814332"/>
              <a:ext cx="374256" cy="4505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106" name="33 Imagen" descr="AQUA ICONS SYSTEM PRINTERS.pn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306638" y="2814638"/>
            <a:ext cx="481012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35 Imagen" descr="pen.pn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195763" y="2814638"/>
            <a:ext cx="446087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" name="37 Imagen" descr="1 (242)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73050" y="2886075"/>
            <a:ext cx="303213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9" name="58 Rectángulo"/>
          <p:cNvSpPr>
            <a:spLocks noChangeArrowheads="1"/>
          </p:cNvSpPr>
          <p:nvPr/>
        </p:nvSpPr>
        <p:spPr bwMode="auto">
          <a:xfrm>
            <a:off x="225425" y="3678238"/>
            <a:ext cx="7556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 dirty="0">
                <a:solidFill>
                  <a:schemeClr val="tx2"/>
                </a:solidFill>
                <a:latin typeface="Calibri" pitchFamily="34" charset="0"/>
              </a:rPr>
              <a:t>DESCARGAR</a:t>
            </a:r>
            <a:endParaRPr lang="es-MX" sz="8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4110" name="59 Rectángulo"/>
          <p:cNvSpPr>
            <a:spLocks noChangeArrowheads="1"/>
          </p:cNvSpPr>
          <p:nvPr/>
        </p:nvSpPr>
        <p:spPr bwMode="auto">
          <a:xfrm>
            <a:off x="1125538" y="3678238"/>
            <a:ext cx="863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 dirty="0">
                <a:solidFill>
                  <a:schemeClr val="tx2"/>
                </a:solidFill>
                <a:latin typeface="Calibri" pitchFamily="34" charset="0"/>
              </a:rPr>
              <a:t>LLENAR SOLICITUD</a:t>
            </a:r>
            <a:r>
              <a:rPr lang="es-MX" sz="800" b="1" dirty="0">
                <a:solidFill>
                  <a:schemeClr val="tx2"/>
                </a:solidFill>
                <a:latin typeface="Calibri" pitchFamily="34" charset="0"/>
              </a:rPr>
              <a:t> ARCO</a:t>
            </a:r>
            <a:endParaRPr lang="es-ES" sz="8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4111" name="60 Rectángulo"/>
          <p:cNvSpPr>
            <a:spLocks noChangeArrowheads="1"/>
          </p:cNvSpPr>
          <p:nvPr/>
        </p:nvSpPr>
        <p:spPr bwMode="auto">
          <a:xfrm>
            <a:off x="2168525" y="3678238"/>
            <a:ext cx="7556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 dirty="0">
                <a:solidFill>
                  <a:schemeClr val="tx2"/>
                </a:solidFill>
                <a:latin typeface="Calibri" pitchFamily="34" charset="0"/>
              </a:rPr>
              <a:t>IMPRIMIR</a:t>
            </a:r>
            <a:endParaRPr lang="es-MX" sz="8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4112" name="61 Rectángulo"/>
          <p:cNvSpPr>
            <a:spLocks noChangeArrowheads="1"/>
          </p:cNvSpPr>
          <p:nvPr/>
        </p:nvSpPr>
        <p:spPr bwMode="auto">
          <a:xfrm>
            <a:off x="3964860" y="3678238"/>
            <a:ext cx="86409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800" b="1" dirty="0" smtClean="0">
                <a:solidFill>
                  <a:schemeClr val="tx2"/>
                </a:solidFill>
                <a:latin typeface="Calibri" pitchFamily="34" charset="0"/>
              </a:rPr>
              <a:t>FIRMAR DOCUMENTOS</a:t>
            </a:r>
            <a:endParaRPr lang="es-MX" sz="8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4113" name="62 Rectángulo"/>
          <p:cNvSpPr>
            <a:spLocks noChangeArrowheads="1"/>
          </p:cNvSpPr>
          <p:nvPr/>
        </p:nvSpPr>
        <p:spPr bwMode="auto">
          <a:xfrm>
            <a:off x="4976813" y="2628900"/>
            <a:ext cx="7556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 dirty="0">
                <a:solidFill>
                  <a:schemeClr val="tx2"/>
                </a:solidFill>
                <a:latin typeface="Calibri" pitchFamily="34" charset="0"/>
              </a:rPr>
              <a:t>ESCANEAR</a:t>
            </a:r>
            <a:endParaRPr lang="es-MX" sz="8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4114" name="63 Rectángulo"/>
          <p:cNvSpPr>
            <a:spLocks noChangeArrowheads="1"/>
          </p:cNvSpPr>
          <p:nvPr/>
        </p:nvSpPr>
        <p:spPr bwMode="auto">
          <a:xfrm>
            <a:off x="5876925" y="2627313"/>
            <a:ext cx="7556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 dirty="0">
                <a:solidFill>
                  <a:schemeClr val="tx2"/>
                </a:solidFill>
                <a:latin typeface="Calibri" pitchFamily="34" charset="0"/>
              </a:rPr>
              <a:t>ENVIAR  POR EMAIL</a:t>
            </a:r>
            <a:endParaRPr lang="es-MX" sz="8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4115" name="64 Rectángulo"/>
          <p:cNvSpPr>
            <a:spLocks noChangeArrowheads="1"/>
          </p:cNvSpPr>
          <p:nvPr/>
        </p:nvSpPr>
        <p:spPr bwMode="auto">
          <a:xfrm>
            <a:off x="5013325" y="4787900"/>
            <a:ext cx="15843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 dirty="0">
                <a:solidFill>
                  <a:schemeClr val="tx2"/>
                </a:solidFill>
                <a:latin typeface="Calibri" pitchFamily="34" charset="0"/>
              </a:rPr>
              <a:t>ENTREGAR PERSONALMENTE</a:t>
            </a:r>
            <a:endParaRPr lang="es-MX" sz="8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4116" name="68 Rectángulo"/>
          <p:cNvSpPr>
            <a:spLocks noChangeArrowheads="1"/>
          </p:cNvSpPr>
          <p:nvPr/>
        </p:nvSpPr>
        <p:spPr bwMode="auto">
          <a:xfrm>
            <a:off x="2997200" y="3678238"/>
            <a:ext cx="9366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 dirty="0">
                <a:solidFill>
                  <a:schemeClr val="tx2"/>
                </a:solidFill>
                <a:latin typeface="Calibri" pitchFamily="34" charset="0"/>
              </a:rPr>
              <a:t>LLENAR Solicitud de movimientos a la póliza (</a:t>
            </a:r>
            <a:r>
              <a:rPr lang="es-MX" sz="800" b="1" dirty="0">
                <a:solidFill>
                  <a:schemeClr val="tx2"/>
                </a:solidFill>
                <a:latin typeface="Calibri" pitchFamily="34" charset="0"/>
              </a:rPr>
              <a:t>H-107) en caso de ser necesaria</a:t>
            </a:r>
            <a:endParaRPr lang="es-ES" sz="8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4117" name="Text Box 126"/>
          <p:cNvSpPr txBox="1">
            <a:spLocks noChangeArrowheads="1"/>
          </p:cNvSpPr>
          <p:nvPr/>
        </p:nvSpPr>
        <p:spPr bwMode="auto">
          <a:xfrm>
            <a:off x="115888" y="1228725"/>
            <a:ext cx="56165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MX" sz="1000" dirty="0">
                <a:solidFill>
                  <a:srgbClr val="000099"/>
                </a:solidFill>
                <a:latin typeface="Calibri" pitchFamily="34" charset="0"/>
              </a:rPr>
              <a:t>A continuación se describe el flujo a seguir para ejercer </a:t>
            </a:r>
            <a:r>
              <a:rPr lang="es-MX" sz="1000" dirty="0" smtClean="0">
                <a:solidFill>
                  <a:srgbClr val="000099"/>
                </a:solidFill>
                <a:latin typeface="Calibri" pitchFamily="34" charset="0"/>
              </a:rPr>
              <a:t>los </a:t>
            </a:r>
            <a:r>
              <a:rPr lang="es-MX" sz="1000" dirty="0">
                <a:solidFill>
                  <a:srgbClr val="000099"/>
                </a:solidFill>
                <a:latin typeface="Calibri" pitchFamily="34" charset="0"/>
              </a:rPr>
              <a:t>derechos ARCO: </a:t>
            </a:r>
          </a:p>
        </p:txBody>
      </p:sp>
      <p:pic>
        <p:nvPicPr>
          <p:cNvPr id="4118" name="Picture 6"/>
          <p:cNvPicPr>
            <a:picLocks noChangeAspect="1" noChangeArrowheads="1"/>
          </p:cNvPicPr>
          <p:nvPr/>
        </p:nvPicPr>
        <p:blipFill>
          <a:blip r:embed="rId14" cstate="print"/>
          <a:srcRect b="23788"/>
          <a:stretch>
            <a:fillRect/>
          </a:stretch>
        </p:blipFill>
        <p:spPr bwMode="auto">
          <a:xfrm>
            <a:off x="606425" y="2886075"/>
            <a:ext cx="236538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9" name="44 Imagen" descr="Arrow Down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4025" y="3101975"/>
            <a:ext cx="296863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0" name="75 Imagen" descr="Edit file.pn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208338" y="2814638"/>
            <a:ext cx="5143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7" name="76 Diagrama"/>
          <p:cNvGraphicFramePr/>
          <p:nvPr/>
        </p:nvGraphicFramePr>
        <p:xfrm>
          <a:off x="4941168" y="1547664"/>
          <a:ext cx="1755576" cy="108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pic>
        <p:nvPicPr>
          <p:cNvPr id="4122" name="36 Imagen" descr="Scanner2.png"/>
          <p:cNvPicPr>
            <a:picLocks noChangeAspect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5013325" y="1763713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3" name="45 Imagen" descr="send_a_mail.jpg"/>
          <p:cNvPicPr>
            <a:picLocks noChangeAspect="1"/>
          </p:cNvPicPr>
          <p:nvPr/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692" t="7692"/>
          <a:stretch>
            <a:fillRect/>
          </a:stretch>
        </p:blipFill>
        <p:spPr bwMode="auto">
          <a:xfrm>
            <a:off x="5930900" y="1763713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0" name="79 Diagrama"/>
          <p:cNvGraphicFramePr/>
          <p:nvPr/>
        </p:nvGraphicFramePr>
        <p:xfrm>
          <a:off x="4941168" y="3635896"/>
          <a:ext cx="1755576" cy="108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pic>
        <p:nvPicPr>
          <p:cNvPr id="4125" name="47 Imagen" descr="GNP2.jpg"/>
          <p:cNvPicPr>
            <a:picLocks noChangeAspect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6010275" y="3767138"/>
            <a:ext cx="6350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" name="57 Elipse"/>
          <p:cNvSpPr/>
          <p:nvPr/>
        </p:nvSpPr>
        <p:spPr>
          <a:xfrm>
            <a:off x="4869160" y="1475656"/>
            <a:ext cx="252000" cy="216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1" dirty="0"/>
              <a:t>A</a:t>
            </a:r>
            <a:endParaRPr lang="es-MX" sz="1200" b="1" dirty="0"/>
          </a:p>
        </p:txBody>
      </p:sp>
      <p:sp>
        <p:nvSpPr>
          <p:cNvPr id="82" name="81 Elipse"/>
          <p:cNvSpPr/>
          <p:nvPr/>
        </p:nvSpPr>
        <p:spPr>
          <a:xfrm>
            <a:off x="4869160" y="3635896"/>
            <a:ext cx="252000" cy="216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1" dirty="0"/>
              <a:t>B</a:t>
            </a:r>
            <a:endParaRPr lang="es-MX" sz="1200" b="1" dirty="0"/>
          </a:p>
        </p:txBody>
      </p:sp>
      <p:grpSp>
        <p:nvGrpSpPr>
          <p:cNvPr id="4132" name="80 Grupo"/>
          <p:cNvGrpSpPr>
            <a:grpSpLocks/>
          </p:cNvGrpSpPr>
          <p:nvPr/>
        </p:nvGrpSpPr>
        <p:grpSpPr bwMode="auto">
          <a:xfrm>
            <a:off x="5097463" y="3995738"/>
            <a:ext cx="1355725" cy="576262"/>
            <a:chOff x="4901072" y="3995933"/>
            <a:chExt cx="904192" cy="432051"/>
          </a:xfrm>
        </p:grpSpPr>
        <p:pic>
          <p:nvPicPr>
            <p:cNvPr id="4133" name="51 Imagen" descr="user.png"/>
            <p:cNvPicPr>
              <a:picLocks noChangeAspect="1"/>
            </p:cNvPicPr>
            <p:nvPr/>
          </p:nvPicPr>
          <p:blipFill>
            <a:blip r:embed="rId29" cstate="print"/>
            <a:srcRect/>
            <a:stretch>
              <a:fillRect/>
            </a:stretch>
          </p:blipFill>
          <p:spPr bwMode="auto">
            <a:xfrm>
              <a:off x="4901072" y="4022655"/>
              <a:ext cx="378041" cy="3780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34" name="48 Imagen" descr="invoice-icon.png"/>
            <p:cNvPicPr>
              <a:picLocks noChangeAspect="1"/>
            </p:cNvPicPr>
            <p:nvPr/>
          </p:nvPicPr>
          <p:blipFill>
            <a:blip r:embed="rId30" cstate="print">
              <a:lum contrast="-10000"/>
            </a:blip>
            <a:srcRect/>
            <a:stretch>
              <a:fillRect/>
            </a:stretch>
          </p:blipFill>
          <p:spPr bwMode="auto">
            <a:xfrm>
              <a:off x="5181187" y="3995933"/>
              <a:ext cx="288032" cy="3600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35" name="49 Imagen" descr="User-icon2.png"/>
            <p:cNvPicPr>
              <a:picLocks noChangeAspect="1"/>
            </p:cNvPicPr>
            <p:nvPr/>
          </p:nvPicPr>
          <p:blipFill>
            <a:blip r:embed="rId31" cstate="print"/>
            <a:srcRect/>
            <a:stretch>
              <a:fillRect/>
            </a:stretch>
          </p:blipFill>
          <p:spPr bwMode="auto">
            <a:xfrm>
              <a:off x="5373216" y="3995936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4" name="6 Rectángulo"/>
          <p:cNvSpPr>
            <a:spLocks noChangeArrowheads="1"/>
          </p:cNvSpPr>
          <p:nvPr/>
        </p:nvSpPr>
        <p:spPr bwMode="auto">
          <a:xfrm>
            <a:off x="225425" y="7452320"/>
            <a:ext cx="572385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ES" sz="900" b="1" dirty="0">
                <a:solidFill>
                  <a:srgbClr val="000099"/>
                </a:solidFill>
                <a:latin typeface="Calibri" pitchFamily="34" charset="0"/>
              </a:rPr>
              <a:t>Nota: </a:t>
            </a:r>
            <a:r>
              <a:rPr lang="es-ES" sz="900" dirty="0">
                <a:solidFill>
                  <a:srgbClr val="000099"/>
                </a:solidFill>
                <a:latin typeface="Calibri" pitchFamily="34" charset="0"/>
              </a:rPr>
              <a:t>cabe aclarar que la Solicitud ARCO (Excel) puede ser llenada a través de la computadora para después imprimirla y firmarla, en cuanto </a:t>
            </a:r>
            <a:r>
              <a:rPr lang="es-ES" sz="900" dirty="0" smtClean="0">
                <a:solidFill>
                  <a:srgbClr val="000099"/>
                </a:solidFill>
                <a:latin typeface="Calibri" pitchFamily="34" charset="0"/>
              </a:rPr>
              <a:t>al formato </a:t>
            </a:r>
            <a:r>
              <a:rPr lang="es-ES" sz="900" dirty="0">
                <a:solidFill>
                  <a:srgbClr val="000099"/>
                </a:solidFill>
                <a:latin typeface="Calibri" pitchFamily="34" charset="0"/>
              </a:rPr>
              <a:t>H-107 (pdf) deberá  </a:t>
            </a:r>
            <a:r>
              <a:rPr lang="es-ES" sz="900" dirty="0" smtClean="0">
                <a:solidFill>
                  <a:srgbClr val="000099"/>
                </a:solidFill>
                <a:latin typeface="Calibri" pitchFamily="34" charset="0"/>
              </a:rPr>
              <a:t>imprimirlo para </a:t>
            </a:r>
            <a:r>
              <a:rPr lang="es-ES" sz="900" dirty="0">
                <a:solidFill>
                  <a:srgbClr val="000099"/>
                </a:solidFill>
                <a:latin typeface="Calibri" pitchFamily="34" charset="0"/>
              </a:rPr>
              <a:t>después llenar y firmar.</a:t>
            </a:r>
            <a:endParaRPr lang="es-MX" sz="900" dirty="0">
              <a:solidFill>
                <a:srgbClr val="000099"/>
              </a:solidFill>
              <a:latin typeface="Calibri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6577273" y="8857631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smtClean="0">
                <a:latin typeface="+mj-lt"/>
              </a:rPr>
              <a:t>1</a:t>
            </a:r>
            <a:endParaRPr lang="es-MX" sz="12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Conector"/>
          <p:cNvSpPr/>
          <p:nvPr/>
        </p:nvSpPr>
        <p:spPr>
          <a:xfrm>
            <a:off x="152636" y="1331640"/>
            <a:ext cx="312689" cy="288032"/>
          </a:xfrm>
          <a:prstGeom prst="flowChartConnector">
            <a:avLst/>
          </a:prstGeom>
          <a:solidFill>
            <a:schemeClr val="tx2"/>
          </a:solidFill>
          <a:ln>
            <a:noFill/>
          </a:ln>
          <a:effectLst>
            <a:glow rad="101600">
              <a:schemeClr val="accent6">
                <a:lumMod val="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2</a:t>
            </a:r>
            <a:endParaRPr lang="es-MX" sz="1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5123" name="Text Box 126"/>
          <p:cNvSpPr txBox="1">
            <a:spLocks noChangeArrowheads="1"/>
          </p:cNvSpPr>
          <p:nvPr/>
        </p:nvSpPr>
        <p:spPr bwMode="auto">
          <a:xfrm>
            <a:off x="260350" y="1619672"/>
            <a:ext cx="626427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ES" sz="1000" dirty="0">
                <a:solidFill>
                  <a:srgbClr val="000099"/>
                </a:solidFill>
                <a:latin typeface="Calibri" pitchFamily="34" charset="0"/>
              </a:rPr>
              <a:t>Una vez </a:t>
            </a:r>
            <a:r>
              <a:rPr lang="es-ES" sz="1000" dirty="0" smtClean="0">
                <a:solidFill>
                  <a:srgbClr val="000099"/>
                </a:solidFill>
                <a:latin typeface="Calibri" pitchFamily="34" charset="0"/>
              </a:rPr>
              <a:t>descargado y abierto el </a:t>
            </a:r>
            <a:r>
              <a:rPr lang="es-ES" sz="1000" dirty="0">
                <a:solidFill>
                  <a:srgbClr val="000099"/>
                </a:solidFill>
                <a:latin typeface="Calibri" pitchFamily="34" charset="0"/>
              </a:rPr>
              <a:t>archivo de solicitud ARCO, </a:t>
            </a:r>
            <a:r>
              <a:rPr lang="es-ES" sz="1000" dirty="0" smtClean="0">
                <a:solidFill>
                  <a:srgbClr val="000099"/>
                </a:solidFill>
                <a:latin typeface="Calibri" pitchFamily="34" charset="0"/>
              </a:rPr>
              <a:t>deberá habilitar </a:t>
            </a:r>
            <a:r>
              <a:rPr lang="es-ES" sz="1000" dirty="0">
                <a:solidFill>
                  <a:srgbClr val="000099"/>
                </a:solidFill>
                <a:latin typeface="Calibri" pitchFamily="34" charset="0"/>
              </a:rPr>
              <a:t>las macros de Excel de la siguiente manera:</a:t>
            </a:r>
          </a:p>
          <a:p>
            <a:pPr algn="just"/>
            <a:endParaRPr lang="es-ES" sz="1000" dirty="0">
              <a:solidFill>
                <a:srgbClr val="000099"/>
              </a:solidFill>
              <a:latin typeface="Calibri" pitchFamily="34" charset="0"/>
            </a:endParaRPr>
          </a:p>
        </p:txBody>
      </p:sp>
      <p:pic>
        <p:nvPicPr>
          <p:cNvPr id="512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1075" y="2339975"/>
            <a:ext cx="4751388" cy="1822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125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150" y="4932363"/>
            <a:ext cx="5400675" cy="282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2" name="41 Conector recto de flecha"/>
          <p:cNvCxnSpPr>
            <a:stCxn id="43" idx="1"/>
          </p:cNvCxnSpPr>
          <p:nvPr/>
        </p:nvCxnSpPr>
        <p:spPr>
          <a:xfrm flipH="1" flipV="1">
            <a:off x="3213100" y="6300789"/>
            <a:ext cx="1295400" cy="25161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42 Rectángulo redondeado"/>
          <p:cNvSpPr/>
          <p:nvPr/>
        </p:nvSpPr>
        <p:spPr>
          <a:xfrm>
            <a:off x="4508500" y="6300788"/>
            <a:ext cx="1296764" cy="503237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900" b="1" dirty="0"/>
              <a:t>Habilitar macro seleccionando combo y </a:t>
            </a:r>
            <a:r>
              <a:rPr lang="es-ES" sz="900" b="1" dirty="0" smtClean="0"/>
              <a:t>“Aceptar” </a:t>
            </a:r>
            <a:endParaRPr lang="es-MX" sz="900" b="1" dirty="0"/>
          </a:p>
        </p:txBody>
      </p:sp>
      <p:cxnSp>
        <p:nvCxnSpPr>
          <p:cNvPr id="51" name="50 Conector recto de flecha"/>
          <p:cNvCxnSpPr>
            <a:stCxn id="43" idx="2"/>
          </p:cNvCxnSpPr>
          <p:nvPr/>
        </p:nvCxnSpPr>
        <p:spPr>
          <a:xfrm flipH="1">
            <a:off x="4868864" y="6804025"/>
            <a:ext cx="288018" cy="2159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34 Grupo"/>
          <p:cNvGrpSpPr/>
          <p:nvPr/>
        </p:nvGrpSpPr>
        <p:grpSpPr>
          <a:xfrm>
            <a:off x="3068960" y="3059832"/>
            <a:ext cx="1728192" cy="720080"/>
            <a:chOff x="3068960" y="4644008"/>
            <a:chExt cx="1728192" cy="720080"/>
          </a:xfrm>
          <a:solidFill>
            <a:schemeClr val="tx2"/>
          </a:solidFill>
        </p:grpSpPr>
        <p:cxnSp>
          <p:nvCxnSpPr>
            <p:cNvPr id="29" name="28 Conector recto de flecha"/>
            <p:cNvCxnSpPr>
              <a:stCxn id="32" idx="1"/>
            </p:cNvCxnSpPr>
            <p:nvPr/>
          </p:nvCxnSpPr>
          <p:spPr>
            <a:xfrm flipH="1" flipV="1">
              <a:off x="3068960" y="4644008"/>
              <a:ext cx="792088" cy="540060"/>
            </a:xfrm>
            <a:prstGeom prst="straightConnector1">
              <a:avLst/>
            </a:prstGeom>
            <a:grpFill/>
            <a:ln>
              <a:solidFill>
                <a:schemeClr val="tx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31 Rectángulo redondeado"/>
            <p:cNvSpPr/>
            <p:nvPr/>
          </p:nvSpPr>
          <p:spPr>
            <a:xfrm>
              <a:off x="3861048" y="5004048"/>
              <a:ext cx="936104" cy="360040"/>
            </a:xfrm>
            <a:prstGeom prst="round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000" b="1" dirty="0"/>
                <a:t>Dar clic en Opciones</a:t>
              </a:r>
              <a:endParaRPr lang="es-MX" sz="1000" b="1" dirty="0"/>
            </a:p>
          </p:txBody>
        </p:sp>
      </p:grpSp>
      <p:sp>
        <p:nvSpPr>
          <p:cNvPr id="14" name="13 CuadroTexto"/>
          <p:cNvSpPr txBox="1"/>
          <p:nvPr/>
        </p:nvSpPr>
        <p:spPr>
          <a:xfrm>
            <a:off x="6577273" y="8857631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smtClean="0">
                <a:latin typeface="+mj-lt"/>
              </a:rPr>
              <a:t>2</a:t>
            </a:r>
            <a:endParaRPr lang="es-MX" sz="12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Conector"/>
          <p:cNvSpPr/>
          <p:nvPr/>
        </p:nvSpPr>
        <p:spPr>
          <a:xfrm>
            <a:off x="152636" y="1187624"/>
            <a:ext cx="312689" cy="288032"/>
          </a:xfrm>
          <a:prstGeom prst="flowChartConnector">
            <a:avLst/>
          </a:prstGeom>
          <a:solidFill>
            <a:schemeClr val="tx2"/>
          </a:solidFill>
          <a:ln>
            <a:noFill/>
          </a:ln>
          <a:effectLst>
            <a:glow rad="101600">
              <a:schemeClr val="accent6">
                <a:lumMod val="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3</a:t>
            </a:r>
            <a:endParaRPr lang="es-MX" sz="1400" dirty="0"/>
          </a:p>
        </p:txBody>
      </p:sp>
      <p:sp>
        <p:nvSpPr>
          <p:cNvPr id="12" name="11 Conector"/>
          <p:cNvSpPr/>
          <p:nvPr/>
        </p:nvSpPr>
        <p:spPr>
          <a:xfrm>
            <a:off x="163983" y="3563888"/>
            <a:ext cx="312689" cy="288032"/>
          </a:xfrm>
          <a:prstGeom prst="flowChartConnector">
            <a:avLst/>
          </a:prstGeom>
          <a:solidFill>
            <a:schemeClr val="tx2"/>
          </a:solidFill>
          <a:ln>
            <a:noFill/>
          </a:ln>
          <a:effectLst>
            <a:glow rad="101600">
              <a:schemeClr val="accent6">
                <a:lumMod val="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4</a:t>
            </a:r>
            <a:endParaRPr lang="es-MX" sz="1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6148" name="Text Box 126"/>
          <p:cNvSpPr txBox="1">
            <a:spLocks noChangeArrowheads="1"/>
          </p:cNvSpPr>
          <p:nvPr/>
        </p:nvSpPr>
        <p:spPr bwMode="auto">
          <a:xfrm>
            <a:off x="549275" y="1187450"/>
            <a:ext cx="61928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MX" sz="1000" dirty="0" smtClean="0">
                <a:solidFill>
                  <a:srgbClr val="000099"/>
                </a:solidFill>
                <a:latin typeface="Calibri" pitchFamily="34" charset="0"/>
              </a:rPr>
              <a:t>Después de habilitar </a:t>
            </a:r>
            <a:r>
              <a:rPr lang="es-MX" sz="1000" dirty="0">
                <a:solidFill>
                  <a:srgbClr val="000099"/>
                </a:solidFill>
                <a:latin typeface="Calibri" pitchFamily="34" charset="0"/>
              </a:rPr>
              <a:t>las macros, </a:t>
            </a:r>
            <a:r>
              <a:rPr lang="es-MX" sz="1000" dirty="0" smtClean="0">
                <a:solidFill>
                  <a:srgbClr val="000099"/>
                </a:solidFill>
                <a:latin typeface="Calibri" pitchFamily="34" charset="0"/>
              </a:rPr>
              <a:t>seleccione </a:t>
            </a:r>
            <a:r>
              <a:rPr lang="es-MX" sz="1000" dirty="0">
                <a:solidFill>
                  <a:srgbClr val="000099"/>
                </a:solidFill>
                <a:latin typeface="Calibri" pitchFamily="34" charset="0"/>
              </a:rPr>
              <a:t>el tipo de solicitante como se muestra a continuación: </a:t>
            </a:r>
          </a:p>
        </p:txBody>
      </p:sp>
      <p:sp>
        <p:nvSpPr>
          <p:cNvPr id="6149" name="Text Box 126"/>
          <p:cNvSpPr txBox="1">
            <a:spLocks noChangeArrowheads="1"/>
          </p:cNvSpPr>
          <p:nvPr/>
        </p:nvSpPr>
        <p:spPr bwMode="auto">
          <a:xfrm>
            <a:off x="476250" y="3729038"/>
            <a:ext cx="62658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ES" sz="1000" dirty="0">
                <a:solidFill>
                  <a:srgbClr val="000099"/>
                </a:solidFill>
                <a:latin typeface="Calibri" pitchFamily="34" charset="0"/>
              </a:rPr>
              <a:t>Enseguida aparecerá otro menú, en el que </a:t>
            </a:r>
            <a:r>
              <a:rPr lang="es-ES" sz="1000" dirty="0" smtClean="0">
                <a:solidFill>
                  <a:srgbClr val="000099"/>
                </a:solidFill>
                <a:latin typeface="Calibri" pitchFamily="34" charset="0"/>
              </a:rPr>
              <a:t>deberá </a:t>
            </a:r>
            <a:r>
              <a:rPr lang="es-ES" sz="1000" dirty="0">
                <a:solidFill>
                  <a:srgbClr val="000099"/>
                </a:solidFill>
                <a:latin typeface="Calibri" pitchFamily="34" charset="0"/>
              </a:rPr>
              <a:t>seleccionar el derecho ARCO que </a:t>
            </a:r>
            <a:r>
              <a:rPr lang="es-ES" sz="1000" dirty="0" smtClean="0">
                <a:solidFill>
                  <a:srgbClr val="000099"/>
                </a:solidFill>
                <a:latin typeface="Calibri" pitchFamily="34" charset="0"/>
              </a:rPr>
              <a:t>desee </a:t>
            </a:r>
            <a:r>
              <a:rPr lang="es-ES" sz="1000" dirty="0">
                <a:solidFill>
                  <a:srgbClr val="000099"/>
                </a:solidFill>
                <a:latin typeface="Calibri" pitchFamily="34" charset="0"/>
              </a:rPr>
              <a:t>ejercer:</a:t>
            </a:r>
          </a:p>
          <a:p>
            <a:pPr algn="just"/>
            <a:endParaRPr lang="es-ES" sz="1000" dirty="0">
              <a:solidFill>
                <a:srgbClr val="000099"/>
              </a:solidFill>
              <a:latin typeface="Calibri" pitchFamily="34" charset="0"/>
            </a:endParaRPr>
          </a:p>
        </p:txBody>
      </p:sp>
      <p:pic>
        <p:nvPicPr>
          <p:cNvPr id="615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6613" y="1541984"/>
            <a:ext cx="4321175" cy="209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8" name="27 Conector recto de flecha"/>
          <p:cNvCxnSpPr/>
          <p:nvPr/>
        </p:nvCxnSpPr>
        <p:spPr>
          <a:xfrm flipH="1" flipV="1">
            <a:off x="1196752" y="2843808"/>
            <a:ext cx="1662328" cy="399506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29 Rectángulo redondeado"/>
          <p:cNvSpPr/>
          <p:nvPr/>
        </p:nvSpPr>
        <p:spPr>
          <a:xfrm>
            <a:off x="2781300" y="2771205"/>
            <a:ext cx="2303463" cy="864691"/>
          </a:xfrm>
          <a:prstGeom prst="round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900" dirty="0"/>
              <a:t>Dar clic en el combo </a:t>
            </a:r>
            <a:r>
              <a:rPr lang="es-ES" sz="900" dirty="0" smtClean="0"/>
              <a:t>al </a:t>
            </a:r>
            <a:r>
              <a:rPr lang="es-ES" sz="900" dirty="0"/>
              <a:t>que corresponda el tipo de solicitante, por ejemplo si </a:t>
            </a:r>
            <a:r>
              <a:rPr lang="es-ES" sz="900" dirty="0" smtClean="0"/>
              <a:t> usted es: </a:t>
            </a:r>
          </a:p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s-ES" sz="900" dirty="0" smtClean="0"/>
              <a:t>Asegurado </a:t>
            </a:r>
          </a:p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s-ES" sz="900" dirty="0" smtClean="0"/>
              <a:t>Beneficiario  </a:t>
            </a:r>
          </a:p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s-ES" sz="900" dirty="0" smtClean="0"/>
              <a:t>Contratante</a:t>
            </a:r>
            <a:endParaRPr lang="es-MX" sz="900" dirty="0"/>
          </a:p>
        </p:txBody>
      </p:sp>
      <p:sp>
        <p:nvSpPr>
          <p:cNvPr id="52" name="51 Conector"/>
          <p:cNvSpPr/>
          <p:nvPr/>
        </p:nvSpPr>
        <p:spPr>
          <a:xfrm>
            <a:off x="188640" y="6228184"/>
            <a:ext cx="312689" cy="288032"/>
          </a:xfrm>
          <a:prstGeom prst="flowChartConnector">
            <a:avLst/>
          </a:prstGeom>
          <a:solidFill>
            <a:schemeClr val="tx2"/>
          </a:solidFill>
          <a:ln>
            <a:noFill/>
          </a:ln>
          <a:effectLst>
            <a:glow rad="101600">
              <a:schemeClr val="accent6">
                <a:lumMod val="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5</a:t>
            </a:r>
            <a:endParaRPr lang="es-MX" sz="1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615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6613" y="3995738"/>
            <a:ext cx="4752975" cy="212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3" name="52 Conector recto de flecha"/>
          <p:cNvCxnSpPr>
            <a:stCxn id="54" idx="1"/>
          </p:cNvCxnSpPr>
          <p:nvPr/>
        </p:nvCxnSpPr>
        <p:spPr>
          <a:xfrm flipH="1">
            <a:off x="1196752" y="4968082"/>
            <a:ext cx="3240311" cy="32399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53 Rectángulo redondeado"/>
          <p:cNvSpPr/>
          <p:nvPr/>
        </p:nvSpPr>
        <p:spPr>
          <a:xfrm>
            <a:off x="4437063" y="4716463"/>
            <a:ext cx="1295400" cy="503237"/>
          </a:xfrm>
          <a:prstGeom prst="round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900" dirty="0"/>
              <a:t>Dar clic en el combo del derecho que desea ejercer</a:t>
            </a:r>
            <a:endParaRPr lang="es-MX" sz="900" dirty="0"/>
          </a:p>
        </p:txBody>
      </p:sp>
      <p:sp>
        <p:nvSpPr>
          <p:cNvPr id="6157" name="Text Box 126"/>
          <p:cNvSpPr txBox="1">
            <a:spLocks noChangeArrowheads="1"/>
          </p:cNvSpPr>
          <p:nvPr/>
        </p:nvSpPr>
        <p:spPr bwMode="auto">
          <a:xfrm>
            <a:off x="476250" y="6300788"/>
            <a:ext cx="6265863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ES" sz="1000" dirty="0">
                <a:solidFill>
                  <a:srgbClr val="000099"/>
                </a:solidFill>
                <a:latin typeface="Calibri" pitchFamily="34" charset="0"/>
              </a:rPr>
              <a:t>Una vez seleccionado el </a:t>
            </a:r>
            <a:r>
              <a:rPr lang="es-ES" sz="1000" dirty="0" smtClean="0">
                <a:solidFill>
                  <a:srgbClr val="000099"/>
                </a:solidFill>
                <a:latin typeface="Calibri" pitchFamily="34" charset="0"/>
              </a:rPr>
              <a:t>derecho </a:t>
            </a:r>
            <a:r>
              <a:rPr lang="es-ES" sz="1000" dirty="0">
                <a:solidFill>
                  <a:srgbClr val="000099"/>
                </a:solidFill>
                <a:latin typeface="Calibri" pitchFamily="34" charset="0"/>
              </a:rPr>
              <a:t>correspondiente, se mostrará la </a:t>
            </a:r>
            <a:r>
              <a:rPr lang="es-ES" sz="1000" dirty="0" smtClean="0">
                <a:solidFill>
                  <a:srgbClr val="000099"/>
                </a:solidFill>
                <a:latin typeface="Calibri" pitchFamily="34" charset="0"/>
              </a:rPr>
              <a:t>solicitud </a:t>
            </a:r>
            <a:r>
              <a:rPr lang="es-ES" sz="1000" dirty="0">
                <a:solidFill>
                  <a:srgbClr val="000099"/>
                </a:solidFill>
                <a:latin typeface="Calibri" pitchFamily="34" charset="0"/>
              </a:rPr>
              <a:t>a registrar.</a:t>
            </a:r>
            <a:endParaRPr lang="es-ES" sz="1000" b="1" dirty="0">
              <a:solidFill>
                <a:srgbClr val="000099"/>
              </a:solidFill>
              <a:latin typeface="Calibri" pitchFamily="34" charset="0"/>
            </a:endParaRPr>
          </a:p>
          <a:p>
            <a:pPr algn="just"/>
            <a:r>
              <a:rPr lang="es-ES" sz="1000" b="1" dirty="0">
                <a:solidFill>
                  <a:srgbClr val="000099"/>
                </a:solidFill>
                <a:latin typeface="Calibri" pitchFamily="34" charset="0"/>
              </a:rPr>
              <a:t>Nota: </a:t>
            </a:r>
            <a:r>
              <a:rPr lang="es-ES" sz="1000" dirty="0">
                <a:solidFill>
                  <a:srgbClr val="000099"/>
                </a:solidFill>
                <a:latin typeface="Calibri" pitchFamily="34" charset="0"/>
              </a:rPr>
              <a:t>E</a:t>
            </a:r>
            <a:r>
              <a:rPr lang="es-ES" sz="1000" dirty="0" smtClean="0">
                <a:solidFill>
                  <a:srgbClr val="000099"/>
                </a:solidFill>
                <a:latin typeface="Calibri" pitchFamily="34" charset="0"/>
              </a:rPr>
              <a:t>n todo momento usted podrá regresar a la página inicial dando </a:t>
            </a:r>
            <a:r>
              <a:rPr lang="es-ES" sz="1000" dirty="0">
                <a:solidFill>
                  <a:srgbClr val="000099"/>
                </a:solidFill>
                <a:latin typeface="Calibri" pitchFamily="34" charset="0"/>
              </a:rPr>
              <a:t>clic en el botón </a:t>
            </a:r>
            <a:r>
              <a:rPr lang="es-ES" sz="1000" dirty="0" smtClean="0">
                <a:solidFill>
                  <a:srgbClr val="000099"/>
                </a:solidFill>
                <a:latin typeface="Calibri" pitchFamily="34" charset="0"/>
              </a:rPr>
              <a:t>“Menú” ubicado en la parte superior derecha del documento.</a:t>
            </a:r>
            <a:endParaRPr lang="es-ES" sz="1000" dirty="0">
              <a:solidFill>
                <a:srgbClr val="000099"/>
              </a:solidFill>
              <a:latin typeface="Calibri" pitchFamily="34" charset="0"/>
            </a:endParaRPr>
          </a:p>
        </p:txBody>
      </p:sp>
      <p:pic>
        <p:nvPicPr>
          <p:cNvPr id="6158" name="Picture 7"/>
          <p:cNvPicPr>
            <a:picLocks noChangeAspect="1" noChangeArrowheads="1"/>
          </p:cNvPicPr>
          <p:nvPr/>
        </p:nvPicPr>
        <p:blipFill>
          <a:blip r:embed="rId4" cstate="print"/>
          <a:srcRect b="38791"/>
          <a:stretch>
            <a:fillRect/>
          </a:stretch>
        </p:blipFill>
        <p:spPr bwMode="auto">
          <a:xfrm>
            <a:off x="260350" y="7019925"/>
            <a:ext cx="5905500" cy="169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" name="73 Rectángulo redondeado"/>
          <p:cNvSpPr/>
          <p:nvPr/>
        </p:nvSpPr>
        <p:spPr>
          <a:xfrm>
            <a:off x="5589588" y="8243888"/>
            <a:ext cx="1268412" cy="504825"/>
          </a:xfrm>
          <a:prstGeom prst="round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800" dirty="0"/>
              <a:t>Dar clic en Menú  para </a:t>
            </a:r>
            <a:r>
              <a:rPr lang="es-ES" sz="800" dirty="0" smtClean="0"/>
              <a:t>regresar  a la página principal.</a:t>
            </a:r>
            <a:endParaRPr lang="es-MX" sz="800" dirty="0"/>
          </a:p>
        </p:txBody>
      </p:sp>
      <p:cxnSp>
        <p:nvCxnSpPr>
          <p:cNvPr id="75" name="74 Conector recto de flecha"/>
          <p:cNvCxnSpPr>
            <a:stCxn id="74" idx="0"/>
          </p:cNvCxnSpPr>
          <p:nvPr/>
        </p:nvCxnSpPr>
        <p:spPr>
          <a:xfrm flipH="1" flipV="1">
            <a:off x="5876925" y="7451725"/>
            <a:ext cx="346075" cy="792163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16 CuadroTexto"/>
          <p:cNvSpPr txBox="1"/>
          <p:nvPr/>
        </p:nvSpPr>
        <p:spPr>
          <a:xfrm>
            <a:off x="6577273" y="8857631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smtClean="0">
                <a:latin typeface="+mj-lt"/>
              </a:rPr>
              <a:t>3</a:t>
            </a:r>
            <a:endParaRPr lang="es-MX" sz="12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26"/>
          <p:cNvSpPr txBox="1">
            <a:spLocks noChangeArrowheads="1"/>
          </p:cNvSpPr>
          <p:nvPr/>
        </p:nvSpPr>
        <p:spPr bwMode="auto">
          <a:xfrm>
            <a:off x="404813" y="1292225"/>
            <a:ext cx="6192837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ES" sz="1000" dirty="0">
                <a:solidFill>
                  <a:srgbClr val="000099"/>
                </a:solidFill>
                <a:latin typeface="Calibri" pitchFamily="34" charset="0"/>
              </a:rPr>
              <a:t>A continuación se  muestra la Solicitud ARCO, la cual se conforma de 2 carátulas:</a:t>
            </a:r>
          </a:p>
          <a:p>
            <a:pPr algn="just"/>
            <a:endParaRPr lang="es-ES" sz="1000" dirty="0">
              <a:solidFill>
                <a:srgbClr val="000099"/>
              </a:solidFill>
              <a:latin typeface="Calibri" pitchFamily="34" charset="0"/>
            </a:endParaRPr>
          </a:p>
          <a:p>
            <a:pPr marL="171450" indent="-171450" algn="just">
              <a:buFont typeface="Arial" pitchFamily="34" charset="0"/>
              <a:buChar char="•"/>
            </a:pPr>
            <a:r>
              <a:rPr lang="es-ES" sz="1000" dirty="0" smtClean="0">
                <a:solidFill>
                  <a:srgbClr val="000099"/>
                </a:solidFill>
                <a:latin typeface="Calibri" pitchFamily="34" charset="0"/>
              </a:rPr>
              <a:t>En </a:t>
            </a:r>
            <a:r>
              <a:rPr lang="es-ES" sz="1000" dirty="0">
                <a:solidFill>
                  <a:srgbClr val="000099"/>
                </a:solidFill>
                <a:latin typeface="Calibri" pitchFamily="34" charset="0"/>
              </a:rPr>
              <a:t>la Carátula 1 </a:t>
            </a:r>
            <a:r>
              <a:rPr lang="es-ES" sz="1000" dirty="0" smtClean="0">
                <a:solidFill>
                  <a:srgbClr val="000099"/>
                </a:solidFill>
                <a:latin typeface="Calibri" pitchFamily="34" charset="0"/>
              </a:rPr>
              <a:t>deberá registrar </a:t>
            </a:r>
            <a:r>
              <a:rPr lang="es-ES" sz="1000" dirty="0">
                <a:solidFill>
                  <a:srgbClr val="000099"/>
                </a:solidFill>
                <a:latin typeface="Calibri" pitchFamily="34" charset="0"/>
              </a:rPr>
              <a:t>los datos correspondientes al tipo de solicitante y derecho a </a:t>
            </a:r>
            <a:r>
              <a:rPr lang="es-ES" sz="1000" dirty="0" smtClean="0">
                <a:solidFill>
                  <a:srgbClr val="000099"/>
                </a:solidFill>
                <a:latin typeface="Calibri" pitchFamily="34" charset="0"/>
              </a:rPr>
              <a:t>tramitar                                               </a:t>
            </a:r>
            <a:endParaRPr lang="es-ES" sz="1000" dirty="0">
              <a:solidFill>
                <a:srgbClr val="000099"/>
              </a:solidFill>
              <a:latin typeface="Calibri" pitchFamily="34" charset="0"/>
            </a:endParaRPr>
          </a:p>
          <a:p>
            <a:pPr marL="171450" indent="-171450" algn="just">
              <a:buFont typeface="Arial" pitchFamily="34" charset="0"/>
              <a:buChar char="•"/>
            </a:pPr>
            <a:r>
              <a:rPr lang="es-ES" sz="1000" dirty="0">
                <a:solidFill>
                  <a:srgbClr val="000099"/>
                </a:solidFill>
                <a:latin typeface="Calibri" pitchFamily="34" charset="0"/>
              </a:rPr>
              <a:t>En la Carátula 2 </a:t>
            </a:r>
            <a:r>
              <a:rPr lang="es-MX" sz="1000" dirty="0" smtClean="0">
                <a:solidFill>
                  <a:srgbClr val="000099"/>
                </a:solidFill>
                <a:latin typeface="Calibri" pitchFamily="34" charset="0"/>
              </a:rPr>
              <a:t>encontrará puntos </a:t>
            </a:r>
            <a:r>
              <a:rPr lang="es-MX" sz="1000" dirty="0">
                <a:solidFill>
                  <a:srgbClr val="000099"/>
                </a:solidFill>
                <a:latin typeface="Calibri" pitchFamily="34" charset="0"/>
              </a:rPr>
              <a:t>importantes sobre el trámite de los derechos </a:t>
            </a:r>
            <a:r>
              <a:rPr lang="es-MX" sz="1000" dirty="0" smtClean="0">
                <a:solidFill>
                  <a:srgbClr val="000099"/>
                </a:solidFill>
                <a:latin typeface="Calibri" pitchFamily="34" charset="0"/>
              </a:rPr>
              <a:t>ARCO, </a:t>
            </a:r>
            <a:r>
              <a:rPr lang="es-MX" sz="1000" dirty="0">
                <a:solidFill>
                  <a:srgbClr val="000099"/>
                </a:solidFill>
                <a:latin typeface="Calibri" pitchFamily="34" charset="0"/>
              </a:rPr>
              <a:t>por lo que es necesario </a:t>
            </a:r>
            <a:r>
              <a:rPr lang="es-MX" sz="1000" dirty="0" smtClean="0">
                <a:solidFill>
                  <a:srgbClr val="000099"/>
                </a:solidFill>
                <a:latin typeface="Calibri" pitchFamily="34" charset="0"/>
              </a:rPr>
              <a:t>leerla </a:t>
            </a:r>
            <a:r>
              <a:rPr lang="es-MX" sz="1000" dirty="0">
                <a:solidFill>
                  <a:srgbClr val="000099"/>
                </a:solidFill>
                <a:latin typeface="Calibri" pitchFamily="34" charset="0"/>
              </a:rPr>
              <a:t>antes de comenzar a llenar la solicitud.</a:t>
            </a:r>
          </a:p>
        </p:txBody>
      </p:sp>
      <p:sp>
        <p:nvSpPr>
          <p:cNvPr id="87" name="86 Conector"/>
          <p:cNvSpPr/>
          <p:nvPr/>
        </p:nvSpPr>
        <p:spPr>
          <a:xfrm>
            <a:off x="116632" y="1331640"/>
            <a:ext cx="312689" cy="288032"/>
          </a:xfrm>
          <a:prstGeom prst="flowChartConnector">
            <a:avLst/>
          </a:prstGeom>
          <a:solidFill>
            <a:schemeClr val="tx2"/>
          </a:solidFill>
          <a:ln>
            <a:noFill/>
          </a:ln>
          <a:effectLst>
            <a:glow rad="101600">
              <a:schemeClr val="accent6">
                <a:lumMod val="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6</a:t>
            </a:r>
            <a:endParaRPr lang="es-MX" sz="1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7174" name="90 CuadroTexto"/>
          <p:cNvSpPr txBox="1">
            <a:spLocks noChangeArrowheads="1"/>
          </p:cNvSpPr>
          <p:nvPr/>
        </p:nvSpPr>
        <p:spPr bwMode="auto">
          <a:xfrm>
            <a:off x="115888" y="2268538"/>
            <a:ext cx="33131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200" dirty="0">
                <a:latin typeface="Calibri" pitchFamily="34" charset="0"/>
              </a:rPr>
              <a:t>Carátula 1 – Registro de datos</a:t>
            </a:r>
            <a:endParaRPr lang="es-MX" sz="1200" dirty="0">
              <a:latin typeface="Calibri" pitchFamily="34" charset="0"/>
            </a:endParaRPr>
          </a:p>
        </p:txBody>
      </p:sp>
      <p:sp>
        <p:nvSpPr>
          <p:cNvPr id="7175" name="91 CuadroTexto"/>
          <p:cNvSpPr txBox="1">
            <a:spLocks noChangeArrowheads="1"/>
          </p:cNvSpPr>
          <p:nvPr/>
        </p:nvSpPr>
        <p:spPr bwMode="auto">
          <a:xfrm>
            <a:off x="3429000" y="2268538"/>
            <a:ext cx="33131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200" dirty="0">
                <a:latin typeface="Calibri" pitchFamily="34" charset="0"/>
              </a:rPr>
              <a:t>Carátula 2 – Información Importante</a:t>
            </a:r>
            <a:endParaRPr lang="es-MX" sz="1200" dirty="0"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" t="17774" r="61065" b="4076"/>
          <a:stretch/>
        </p:blipFill>
        <p:spPr bwMode="auto">
          <a:xfrm>
            <a:off x="293565" y="2625672"/>
            <a:ext cx="2991419" cy="46720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4" t="18385" r="33047" b="3753"/>
          <a:stretch/>
        </p:blipFill>
        <p:spPr bwMode="auto">
          <a:xfrm>
            <a:off x="3600103" y="2625672"/>
            <a:ext cx="3012008" cy="27749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6577273" y="8857631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smtClean="0">
                <a:latin typeface="+mj-lt"/>
              </a:rPr>
              <a:t>4</a:t>
            </a:r>
            <a:endParaRPr lang="es-MX" sz="12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50" y="1835150"/>
            <a:ext cx="5035550" cy="581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 Box 126"/>
          <p:cNvSpPr txBox="1">
            <a:spLocks noChangeArrowheads="1"/>
          </p:cNvSpPr>
          <p:nvPr/>
        </p:nvSpPr>
        <p:spPr bwMode="auto">
          <a:xfrm>
            <a:off x="0" y="1077724"/>
            <a:ext cx="6858000" cy="246221"/>
          </a:xfrm>
          <a:prstGeom prst="rect">
            <a:avLst/>
          </a:prstGeom>
          <a:solidFill>
            <a:schemeClr val="tx2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000" b="1" dirty="0">
                <a:solidFill>
                  <a:schemeClr val="bg1"/>
                </a:solidFill>
              </a:rPr>
              <a:t>A continuación se describen los puntos mas importantes del llenado de la Solicitud de acuerdo </a:t>
            </a:r>
            <a:r>
              <a:rPr lang="es-MX" sz="1000" b="1" dirty="0" smtClean="0">
                <a:solidFill>
                  <a:schemeClr val="bg1"/>
                </a:solidFill>
              </a:rPr>
              <a:t>con el </a:t>
            </a:r>
            <a:r>
              <a:rPr lang="es-MX" sz="1000" b="1" dirty="0">
                <a:solidFill>
                  <a:schemeClr val="bg1"/>
                </a:solidFill>
              </a:rPr>
              <a:t>Derecho Seleccionado:</a:t>
            </a:r>
          </a:p>
        </p:txBody>
      </p:sp>
      <p:sp>
        <p:nvSpPr>
          <p:cNvPr id="8198" name="18 CuadroTexto"/>
          <p:cNvSpPr txBox="1">
            <a:spLocks noChangeArrowheads="1"/>
          </p:cNvSpPr>
          <p:nvPr/>
        </p:nvSpPr>
        <p:spPr bwMode="auto">
          <a:xfrm>
            <a:off x="-26988" y="1455738"/>
            <a:ext cx="52562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400" b="1" dirty="0">
                <a:latin typeface="Calibri" pitchFamily="34" charset="0"/>
              </a:rPr>
              <a:t>Solicitud de Derecho </a:t>
            </a:r>
            <a:r>
              <a:rPr lang="es-ES" sz="1400" b="1" dirty="0">
                <a:solidFill>
                  <a:srgbClr val="FF0000"/>
                </a:solidFill>
                <a:latin typeface="Calibri" pitchFamily="34" charset="0"/>
              </a:rPr>
              <a:t>Acceso </a:t>
            </a:r>
            <a:r>
              <a:rPr lang="es-ES" sz="1400" b="1" dirty="0">
                <a:latin typeface="Calibri" pitchFamily="34" charset="0"/>
              </a:rPr>
              <a:t>– </a:t>
            </a:r>
            <a:r>
              <a:rPr lang="es-ES" sz="1400" dirty="0">
                <a:latin typeface="Calibri" pitchFamily="34" charset="0"/>
              </a:rPr>
              <a:t>Asegurado / Beneficiario / Contratante</a:t>
            </a:r>
            <a:endParaRPr lang="es-MX" sz="1400" dirty="0">
              <a:latin typeface="Calibri" pitchFamily="34" charset="0"/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44450" y="2124075"/>
            <a:ext cx="5003800" cy="2873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dirty="0"/>
          </a:p>
        </p:txBody>
      </p:sp>
      <p:sp>
        <p:nvSpPr>
          <p:cNvPr id="21" name="20 Rectángulo"/>
          <p:cNvSpPr/>
          <p:nvPr/>
        </p:nvSpPr>
        <p:spPr>
          <a:xfrm>
            <a:off x="44450" y="5003800"/>
            <a:ext cx="5040313" cy="2873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dirty="0"/>
          </a:p>
        </p:txBody>
      </p:sp>
      <p:sp>
        <p:nvSpPr>
          <p:cNvPr id="24" name="23 Rectángulo redondeado"/>
          <p:cNvSpPr/>
          <p:nvPr/>
        </p:nvSpPr>
        <p:spPr>
          <a:xfrm>
            <a:off x="5300663" y="1691681"/>
            <a:ext cx="1557337" cy="936674"/>
          </a:xfrm>
          <a:prstGeom prst="round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900" dirty="0"/>
              <a:t>Para la Solicitud </a:t>
            </a:r>
            <a:r>
              <a:rPr lang="es-ES" sz="900" dirty="0" smtClean="0"/>
              <a:t>de: </a:t>
            </a:r>
            <a:endParaRPr lang="es-ES" sz="900" dirty="0"/>
          </a:p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s-ES" sz="900" dirty="0" smtClean="0"/>
              <a:t>Asegurado</a:t>
            </a:r>
          </a:p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s-ES" sz="900" dirty="0" smtClean="0"/>
              <a:t>Beneficiario</a:t>
            </a:r>
          </a:p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s-ES" sz="900" dirty="0" smtClean="0"/>
              <a:t>Contratante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900" dirty="0" smtClean="0"/>
              <a:t>Se </a:t>
            </a:r>
            <a:r>
              <a:rPr lang="es-ES" sz="900" dirty="0"/>
              <a:t>requieren los datos de la póliza. </a:t>
            </a:r>
            <a:r>
              <a:rPr lang="es-ES" sz="1200" dirty="0"/>
              <a:t>*</a:t>
            </a:r>
            <a:endParaRPr lang="es-ES" sz="900" dirty="0"/>
          </a:p>
        </p:txBody>
      </p:sp>
      <p:sp>
        <p:nvSpPr>
          <p:cNvPr id="29" name="28 Rectángulo redondeado"/>
          <p:cNvSpPr/>
          <p:nvPr/>
        </p:nvSpPr>
        <p:spPr>
          <a:xfrm>
            <a:off x="5300663" y="4824413"/>
            <a:ext cx="1557337" cy="649287"/>
          </a:xfrm>
          <a:prstGeom prst="round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900" dirty="0" smtClean="0"/>
              <a:t>Deberá seleccionar los </a:t>
            </a:r>
            <a:r>
              <a:rPr lang="es-ES" sz="900" dirty="0"/>
              <a:t>datos a los que desea </a:t>
            </a:r>
            <a:r>
              <a:rPr lang="es-ES" sz="900" dirty="0" smtClean="0"/>
              <a:t> tener </a:t>
            </a:r>
            <a:r>
              <a:rPr lang="es-ES" sz="900" dirty="0"/>
              <a:t>ACCESO. </a:t>
            </a:r>
            <a:endParaRPr lang="es-MX" sz="900" dirty="0"/>
          </a:p>
        </p:txBody>
      </p:sp>
      <p:sp>
        <p:nvSpPr>
          <p:cNvPr id="43" name="42 Cerrar corchete"/>
          <p:cNvSpPr/>
          <p:nvPr/>
        </p:nvSpPr>
        <p:spPr>
          <a:xfrm>
            <a:off x="5032375" y="2482850"/>
            <a:ext cx="71438" cy="1152525"/>
          </a:xfrm>
          <a:prstGeom prst="rightBracke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dirty="0"/>
          </a:p>
        </p:txBody>
      </p:sp>
      <p:sp>
        <p:nvSpPr>
          <p:cNvPr id="44" name="43 Cerrar corchete"/>
          <p:cNvSpPr/>
          <p:nvPr/>
        </p:nvSpPr>
        <p:spPr>
          <a:xfrm>
            <a:off x="5032375" y="3706813"/>
            <a:ext cx="71438" cy="1081087"/>
          </a:xfrm>
          <a:prstGeom prst="rightBracke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dirty="0"/>
          </a:p>
        </p:txBody>
      </p:sp>
      <p:sp>
        <p:nvSpPr>
          <p:cNvPr id="45" name="44 Rectángulo redondeado"/>
          <p:cNvSpPr/>
          <p:nvPr/>
        </p:nvSpPr>
        <p:spPr>
          <a:xfrm>
            <a:off x="5300663" y="3741738"/>
            <a:ext cx="1557337" cy="935037"/>
          </a:xfrm>
          <a:prstGeom prst="round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900" dirty="0"/>
              <a:t>Esta sección deberá ser llenada </a:t>
            </a:r>
            <a:r>
              <a:rPr lang="es-ES" sz="900" dirty="0" smtClean="0"/>
              <a:t>sólo </a:t>
            </a:r>
            <a:r>
              <a:rPr lang="es-ES" sz="900" dirty="0"/>
              <a:t>si el tramitante es un Representante Legal y no podrán omitirse los datos de la Sección II.</a:t>
            </a:r>
            <a:endParaRPr lang="es-MX" sz="900" dirty="0"/>
          </a:p>
        </p:txBody>
      </p:sp>
      <p:sp>
        <p:nvSpPr>
          <p:cNvPr id="46" name="45 Rectángulo redondeado"/>
          <p:cNvSpPr/>
          <p:nvPr/>
        </p:nvSpPr>
        <p:spPr>
          <a:xfrm>
            <a:off x="5300663" y="2771775"/>
            <a:ext cx="1557337" cy="576263"/>
          </a:xfrm>
          <a:prstGeom prst="round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900" dirty="0"/>
              <a:t>La Sección II corresponde a los datos del Solicitante Titular</a:t>
            </a:r>
            <a:endParaRPr lang="es-MX" sz="900" dirty="0"/>
          </a:p>
        </p:txBody>
      </p:sp>
      <p:sp>
        <p:nvSpPr>
          <p:cNvPr id="58" name="57 Rectángulo redondeado"/>
          <p:cNvSpPr/>
          <p:nvPr/>
        </p:nvSpPr>
        <p:spPr>
          <a:xfrm>
            <a:off x="5260975" y="5559425"/>
            <a:ext cx="1624013" cy="1894289"/>
          </a:xfrm>
          <a:prstGeom prst="round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28600" indent="-228600" fontAlgn="auto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es-ES" sz="800" dirty="0" smtClean="0"/>
              <a:t>Para </a:t>
            </a:r>
            <a:r>
              <a:rPr lang="es-ES" sz="800" dirty="0"/>
              <a:t>que </a:t>
            </a:r>
            <a:r>
              <a:rPr lang="es-ES" sz="800" dirty="0" smtClean="0"/>
              <a:t>su </a:t>
            </a:r>
            <a:r>
              <a:rPr lang="es-ES" sz="800" dirty="0"/>
              <a:t>solicitud sea aceptada deberá ser acompañada </a:t>
            </a:r>
            <a:r>
              <a:rPr lang="es-ES" sz="800" dirty="0" smtClean="0"/>
              <a:t>por alguna de las identificaciones oficiales mencionadas en este apartado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es-ES" sz="800" dirty="0" smtClean="0"/>
              <a:t>Si </a:t>
            </a:r>
            <a:r>
              <a:rPr lang="es-ES" sz="800" dirty="0"/>
              <a:t>la solicitud  </a:t>
            </a:r>
            <a:r>
              <a:rPr lang="es-ES" sz="800" dirty="0" smtClean="0"/>
              <a:t>se entrega </a:t>
            </a:r>
            <a:r>
              <a:rPr lang="es-ES" sz="800" dirty="0"/>
              <a:t>de manera presencial:  </a:t>
            </a:r>
            <a:r>
              <a:rPr lang="es-ES" sz="800" dirty="0" smtClean="0"/>
              <a:t>debe </a:t>
            </a:r>
            <a:r>
              <a:rPr lang="es-ES" sz="800" dirty="0"/>
              <a:t>mostrar original y </a:t>
            </a:r>
            <a:r>
              <a:rPr lang="es-ES" sz="800" dirty="0" smtClean="0"/>
              <a:t>copia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es-ES" sz="800" dirty="0"/>
              <a:t>S</a:t>
            </a:r>
            <a:r>
              <a:rPr lang="es-ES" sz="800" dirty="0" smtClean="0"/>
              <a:t>i envía </a:t>
            </a:r>
            <a:r>
              <a:rPr lang="es-ES" sz="800" dirty="0"/>
              <a:t>la solicitud por email </a:t>
            </a:r>
            <a:r>
              <a:rPr lang="es-ES" sz="800" dirty="0" smtClean="0"/>
              <a:t>debe </a:t>
            </a:r>
            <a:r>
              <a:rPr lang="es-ES" sz="800" dirty="0"/>
              <a:t>adjuntar  el documento digitalizado </a:t>
            </a:r>
            <a:endParaRPr lang="es-MX" sz="900" dirty="0"/>
          </a:p>
        </p:txBody>
      </p:sp>
      <p:sp>
        <p:nvSpPr>
          <p:cNvPr id="59" name="58 Rectángulo redondeado"/>
          <p:cNvSpPr/>
          <p:nvPr/>
        </p:nvSpPr>
        <p:spPr>
          <a:xfrm>
            <a:off x="1773238" y="7308850"/>
            <a:ext cx="1657350" cy="503510"/>
          </a:xfrm>
          <a:prstGeom prst="round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900" dirty="0" smtClean="0"/>
              <a:t>Cualquier solicitud tendrá que ser firmada por el solicitante titular</a:t>
            </a:r>
            <a:endParaRPr lang="es-MX" sz="900" dirty="0"/>
          </a:p>
        </p:txBody>
      </p:sp>
      <p:sp>
        <p:nvSpPr>
          <p:cNvPr id="78" name="77 Rectángulo redondeado"/>
          <p:cNvSpPr/>
          <p:nvPr/>
        </p:nvSpPr>
        <p:spPr>
          <a:xfrm>
            <a:off x="5330825" y="7596584"/>
            <a:ext cx="1511300" cy="647824"/>
          </a:xfrm>
          <a:prstGeom prst="round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900" dirty="0" smtClean="0"/>
              <a:t>Esta sección deberá firmarse únicamente si el trámite es realizado por su Representante legal</a:t>
            </a:r>
            <a:endParaRPr lang="es-MX" sz="900" dirty="0"/>
          </a:p>
        </p:txBody>
      </p:sp>
      <p:sp>
        <p:nvSpPr>
          <p:cNvPr id="8210" name="Text Box 126"/>
          <p:cNvSpPr txBox="1">
            <a:spLocks noChangeArrowheads="1"/>
          </p:cNvSpPr>
          <p:nvPr/>
        </p:nvSpPr>
        <p:spPr bwMode="auto">
          <a:xfrm>
            <a:off x="-26988" y="8096250"/>
            <a:ext cx="5040313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ES" sz="900" b="1" dirty="0" smtClean="0"/>
              <a:t>Nota</a:t>
            </a:r>
            <a:r>
              <a:rPr lang="es-ES" sz="900" dirty="0" smtClean="0"/>
              <a:t>: Si usted es:</a:t>
            </a:r>
          </a:p>
          <a:p>
            <a:pPr algn="just"/>
            <a:endParaRPr lang="es-ES" sz="900" dirty="0" smtClean="0"/>
          </a:p>
          <a:p>
            <a:pPr algn="just"/>
            <a:r>
              <a:rPr lang="es-ES" sz="900" dirty="0" smtClean="0"/>
              <a:t>* Proveedor </a:t>
            </a:r>
            <a:r>
              <a:rPr lang="es-ES" sz="900" dirty="0"/>
              <a:t>de GNP se </a:t>
            </a:r>
            <a:r>
              <a:rPr lang="es-ES" sz="900" dirty="0" smtClean="0"/>
              <a:t>requerirá </a:t>
            </a:r>
            <a:r>
              <a:rPr lang="es-ES" sz="900" dirty="0"/>
              <a:t>el RFC y Razón </a:t>
            </a:r>
            <a:r>
              <a:rPr lang="es-ES" sz="900" dirty="0" smtClean="0"/>
              <a:t>Social</a:t>
            </a:r>
            <a:endParaRPr lang="es-ES" sz="900" dirty="0"/>
          </a:p>
          <a:p>
            <a:pPr algn="just"/>
            <a:r>
              <a:rPr lang="es-ES" sz="900" dirty="0" smtClean="0"/>
              <a:t>* Empleado </a:t>
            </a:r>
            <a:r>
              <a:rPr lang="es-ES" sz="900" dirty="0"/>
              <a:t>de GNP se requerirá el  No. de empleado  y área correspondientes</a:t>
            </a:r>
          </a:p>
          <a:p>
            <a:pPr algn="just"/>
            <a:r>
              <a:rPr lang="es-ES" sz="900" dirty="0" smtClean="0"/>
              <a:t>* Tercero/Afectado </a:t>
            </a:r>
            <a:r>
              <a:rPr lang="es-ES" sz="900" dirty="0"/>
              <a:t>se requerirá el No. de Siniestro</a:t>
            </a:r>
          </a:p>
        </p:txBody>
      </p:sp>
      <p:cxnSp>
        <p:nvCxnSpPr>
          <p:cNvPr id="37" name="36 Conector recto de flecha"/>
          <p:cNvCxnSpPr>
            <a:stCxn id="46" idx="1"/>
          </p:cNvCxnSpPr>
          <p:nvPr/>
        </p:nvCxnSpPr>
        <p:spPr>
          <a:xfrm flipH="1" flipV="1">
            <a:off x="5084763" y="3059113"/>
            <a:ext cx="215900" cy="0"/>
          </a:xfrm>
          <a:prstGeom prst="straightConnector1">
            <a:avLst/>
          </a:prstGeom>
          <a:ln>
            <a:solidFill>
              <a:schemeClr val="tx2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76 Conector recto de flecha"/>
          <p:cNvCxnSpPr>
            <a:stCxn id="45" idx="1"/>
          </p:cNvCxnSpPr>
          <p:nvPr/>
        </p:nvCxnSpPr>
        <p:spPr>
          <a:xfrm flipH="1">
            <a:off x="5084763" y="4210050"/>
            <a:ext cx="215900" cy="1588"/>
          </a:xfrm>
          <a:prstGeom prst="straightConnector1">
            <a:avLst/>
          </a:prstGeom>
          <a:ln>
            <a:solidFill>
              <a:schemeClr val="tx2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88 Conector recto de flecha"/>
          <p:cNvCxnSpPr>
            <a:stCxn id="29" idx="1"/>
            <a:endCxn id="21" idx="3"/>
          </p:cNvCxnSpPr>
          <p:nvPr/>
        </p:nvCxnSpPr>
        <p:spPr>
          <a:xfrm flipH="1" flipV="1">
            <a:off x="5084763" y="5148263"/>
            <a:ext cx="215900" cy="1587"/>
          </a:xfrm>
          <a:prstGeom prst="straightConnector1">
            <a:avLst/>
          </a:prstGeom>
          <a:ln>
            <a:solidFill>
              <a:schemeClr val="tx2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97 Conector angular"/>
          <p:cNvCxnSpPr>
            <a:stCxn id="58" idx="1"/>
          </p:cNvCxnSpPr>
          <p:nvPr/>
        </p:nvCxnSpPr>
        <p:spPr>
          <a:xfrm rot="10800000">
            <a:off x="4293101" y="5580114"/>
            <a:ext cx="967875" cy="926456"/>
          </a:xfrm>
          <a:prstGeom prst="bentConnector3">
            <a:avLst>
              <a:gd name="adj1" fmla="val 50000"/>
            </a:avLst>
          </a:prstGeom>
          <a:ln>
            <a:solidFill>
              <a:schemeClr val="tx2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101 Conector angular"/>
          <p:cNvCxnSpPr>
            <a:stCxn id="78" idx="1"/>
          </p:cNvCxnSpPr>
          <p:nvPr/>
        </p:nvCxnSpPr>
        <p:spPr>
          <a:xfrm rot="10800000">
            <a:off x="4652963" y="7453714"/>
            <a:ext cx="677862" cy="466782"/>
          </a:xfrm>
          <a:prstGeom prst="bentConnector3">
            <a:avLst>
              <a:gd name="adj1" fmla="val 50000"/>
            </a:avLst>
          </a:prstGeom>
          <a:ln>
            <a:solidFill>
              <a:schemeClr val="tx2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105 Forma"/>
          <p:cNvCxnSpPr>
            <a:stCxn id="59" idx="0"/>
          </p:cNvCxnSpPr>
          <p:nvPr/>
        </p:nvCxnSpPr>
        <p:spPr>
          <a:xfrm rot="16200000" flipV="1">
            <a:off x="2079626" y="6786563"/>
            <a:ext cx="215900" cy="828674"/>
          </a:xfrm>
          <a:prstGeom prst="bentConnector2">
            <a:avLst/>
          </a:prstGeom>
          <a:ln>
            <a:solidFill>
              <a:schemeClr val="tx2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31 Conector recto de flecha"/>
          <p:cNvCxnSpPr>
            <a:stCxn id="24" idx="1"/>
            <a:endCxn id="20" idx="3"/>
          </p:cNvCxnSpPr>
          <p:nvPr/>
        </p:nvCxnSpPr>
        <p:spPr>
          <a:xfrm flipH="1">
            <a:off x="5048250" y="2160018"/>
            <a:ext cx="252413" cy="107726"/>
          </a:xfrm>
          <a:prstGeom prst="straightConnector1">
            <a:avLst/>
          </a:prstGeom>
          <a:ln>
            <a:solidFill>
              <a:schemeClr val="tx2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27 CuadroTexto"/>
          <p:cNvSpPr txBox="1"/>
          <p:nvPr/>
        </p:nvSpPr>
        <p:spPr>
          <a:xfrm>
            <a:off x="6577273" y="8857631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smtClean="0">
                <a:latin typeface="+mj-lt"/>
              </a:rPr>
              <a:t>5</a:t>
            </a:r>
            <a:endParaRPr lang="es-MX" sz="12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8 CuadroTexto"/>
          <p:cNvSpPr txBox="1">
            <a:spLocks noChangeArrowheads="1"/>
          </p:cNvSpPr>
          <p:nvPr/>
        </p:nvSpPr>
        <p:spPr bwMode="auto">
          <a:xfrm>
            <a:off x="44450" y="1187450"/>
            <a:ext cx="57610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400" b="1" dirty="0">
                <a:latin typeface="Calibri" pitchFamily="34" charset="0"/>
              </a:rPr>
              <a:t>Solicitud de Derecho </a:t>
            </a:r>
            <a:r>
              <a:rPr lang="es-ES" sz="1400" b="1" dirty="0">
                <a:solidFill>
                  <a:srgbClr val="FF0000"/>
                </a:solidFill>
                <a:latin typeface="Calibri" pitchFamily="34" charset="0"/>
              </a:rPr>
              <a:t>Rectificación</a:t>
            </a:r>
            <a:r>
              <a:rPr lang="es-ES" sz="1400" b="1" dirty="0">
                <a:latin typeface="Calibri" pitchFamily="34" charset="0"/>
              </a:rPr>
              <a:t>  – </a:t>
            </a:r>
            <a:r>
              <a:rPr lang="es-ES" sz="1400" dirty="0">
                <a:latin typeface="Calibri" pitchFamily="34" charset="0"/>
              </a:rPr>
              <a:t>Asegurado / Beneficiario / Contratante</a:t>
            </a:r>
            <a:endParaRPr lang="es-MX" sz="1400" dirty="0">
              <a:latin typeface="Calibri" pitchFamily="34" charset="0"/>
            </a:endParaRPr>
          </a:p>
        </p:txBody>
      </p:sp>
      <p:sp>
        <p:nvSpPr>
          <p:cNvPr id="24" name="23 Rectángulo redondeado"/>
          <p:cNvSpPr/>
          <p:nvPr/>
        </p:nvSpPr>
        <p:spPr>
          <a:xfrm>
            <a:off x="5440363" y="2119313"/>
            <a:ext cx="1412875" cy="936625"/>
          </a:xfrm>
          <a:prstGeom prst="round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900" dirty="0"/>
              <a:t>Para tramitar el derecho de Rectificación </a:t>
            </a:r>
            <a:r>
              <a:rPr lang="es-ES" sz="900" dirty="0" smtClean="0"/>
              <a:t>será </a:t>
            </a:r>
            <a:r>
              <a:rPr lang="es-ES" sz="900" dirty="0"/>
              <a:t>necesario presentar el formato H107  y la documentación que sustente la petición.</a:t>
            </a:r>
            <a:endParaRPr lang="es-MX" sz="900" dirty="0"/>
          </a:p>
        </p:txBody>
      </p:sp>
      <p:sp>
        <p:nvSpPr>
          <p:cNvPr id="43" name="42 Cerrar llave"/>
          <p:cNvSpPr/>
          <p:nvPr/>
        </p:nvSpPr>
        <p:spPr>
          <a:xfrm>
            <a:off x="5292725" y="2047875"/>
            <a:ext cx="144463" cy="1079500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dirty="0"/>
          </a:p>
        </p:txBody>
      </p:sp>
      <p:sp>
        <p:nvSpPr>
          <p:cNvPr id="45" name="44 Rectángulo redondeado"/>
          <p:cNvSpPr/>
          <p:nvPr/>
        </p:nvSpPr>
        <p:spPr>
          <a:xfrm>
            <a:off x="317500" y="4464050"/>
            <a:ext cx="1584325" cy="431800"/>
          </a:xfrm>
          <a:prstGeom prst="round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900" dirty="0"/>
              <a:t>En este </a:t>
            </a:r>
            <a:r>
              <a:rPr lang="es-ES" sz="900" dirty="0" smtClean="0"/>
              <a:t>apartado deberá </a:t>
            </a:r>
            <a:r>
              <a:rPr lang="es-ES" sz="900" dirty="0"/>
              <a:t>registrar los datos actuales con los que cuenta GNP </a:t>
            </a:r>
            <a:endParaRPr lang="es-MX" sz="900" dirty="0"/>
          </a:p>
        </p:txBody>
      </p:sp>
      <p:sp>
        <p:nvSpPr>
          <p:cNvPr id="28" name="27 Cerrar llave"/>
          <p:cNvSpPr/>
          <p:nvPr/>
        </p:nvSpPr>
        <p:spPr>
          <a:xfrm rot="5400000">
            <a:off x="2928144" y="3239294"/>
            <a:ext cx="217488" cy="1873250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dirty="0"/>
          </a:p>
        </p:txBody>
      </p:sp>
      <p:sp>
        <p:nvSpPr>
          <p:cNvPr id="32" name="31 Cerrar llave"/>
          <p:cNvSpPr/>
          <p:nvPr/>
        </p:nvSpPr>
        <p:spPr>
          <a:xfrm rot="5400000">
            <a:off x="4526756" y="3582194"/>
            <a:ext cx="217488" cy="1187450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dirty="0"/>
          </a:p>
        </p:txBody>
      </p:sp>
      <p:sp>
        <p:nvSpPr>
          <p:cNvPr id="33" name="32 Cerrar llave"/>
          <p:cNvSpPr/>
          <p:nvPr/>
        </p:nvSpPr>
        <p:spPr>
          <a:xfrm rot="5400000">
            <a:off x="989807" y="3221831"/>
            <a:ext cx="217488" cy="1908175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dirty="0"/>
          </a:p>
        </p:txBody>
      </p:sp>
      <p:sp>
        <p:nvSpPr>
          <p:cNvPr id="34" name="33 Rectángulo redondeado"/>
          <p:cNvSpPr/>
          <p:nvPr/>
        </p:nvSpPr>
        <p:spPr>
          <a:xfrm>
            <a:off x="2252663" y="4500563"/>
            <a:ext cx="1584325" cy="358775"/>
          </a:xfrm>
          <a:prstGeom prst="round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900" dirty="0" smtClean="0"/>
              <a:t>En </a:t>
            </a:r>
            <a:r>
              <a:rPr lang="es-ES" sz="900" dirty="0"/>
              <a:t>este apartado </a:t>
            </a:r>
            <a:r>
              <a:rPr lang="es-ES" sz="900" dirty="0" smtClean="0"/>
              <a:t>registrará </a:t>
            </a:r>
            <a:r>
              <a:rPr lang="es-ES" sz="900" dirty="0"/>
              <a:t>los datos  Correctos</a:t>
            </a:r>
            <a:endParaRPr lang="es-MX" sz="900" dirty="0"/>
          </a:p>
        </p:txBody>
      </p:sp>
      <p:sp>
        <p:nvSpPr>
          <p:cNvPr id="35" name="34 Rectángulo redondeado"/>
          <p:cNvSpPr/>
          <p:nvPr/>
        </p:nvSpPr>
        <p:spPr>
          <a:xfrm>
            <a:off x="4044950" y="4392613"/>
            <a:ext cx="1223963" cy="574675"/>
          </a:xfrm>
          <a:prstGeom prst="round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900" dirty="0"/>
              <a:t>En este apartado se </a:t>
            </a:r>
            <a:r>
              <a:rPr lang="es-ES" sz="900" dirty="0" smtClean="0"/>
              <a:t>describirá </a:t>
            </a:r>
            <a:r>
              <a:rPr lang="es-ES" sz="900" dirty="0"/>
              <a:t>la justificación  de la rectificación</a:t>
            </a:r>
            <a:endParaRPr lang="es-MX" sz="900" dirty="0"/>
          </a:p>
        </p:txBody>
      </p:sp>
      <p:sp>
        <p:nvSpPr>
          <p:cNvPr id="9227" name="Text Box 126"/>
          <p:cNvSpPr txBox="1">
            <a:spLocks noChangeArrowheads="1"/>
          </p:cNvSpPr>
          <p:nvPr/>
        </p:nvSpPr>
        <p:spPr bwMode="auto">
          <a:xfrm>
            <a:off x="115888" y="1476375"/>
            <a:ext cx="50419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MX" sz="1000" b="1" dirty="0">
                <a:solidFill>
                  <a:srgbClr val="000099"/>
                </a:solidFill>
                <a:latin typeface="Calibri" pitchFamily="34" charset="0"/>
              </a:rPr>
              <a:t>Para la solicitud de este Derecho, las Secciones I, II y III no cambian, a excepción de la sección IV como se muestra a continuación: </a:t>
            </a:r>
          </a:p>
        </p:txBody>
      </p:sp>
      <p:sp>
        <p:nvSpPr>
          <p:cNvPr id="9228" name="37 CuadroTexto"/>
          <p:cNvSpPr txBox="1">
            <a:spLocks noChangeArrowheads="1"/>
          </p:cNvSpPr>
          <p:nvPr/>
        </p:nvSpPr>
        <p:spPr bwMode="auto">
          <a:xfrm>
            <a:off x="98425" y="5327650"/>
            <a:ext cx="57610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400" b="1" dirty="0">
                <a:latin typeface="Calibri" pitchFamily="34" charset="0"/>
              </a:rPr>
              <a:t>Solicitud de Derecho </a:t>
            </a:r>
            <a:r>
              <a:rPr lang="es-ES" sz="1400" b="1" dirty="0">
                <a:solidFill>
                  <a:srgbClr val="FF0000"/>
                </a:solidFill>
                <a:latin typeface="Calibri" pitchFamily="34" charset="0"/>
              </a:rPr>
              <a:t>Cancelación</a:t>
            </a:r>
            <a:r>
              <a:rPr lang="es-ES" sz="1400" b="1" dirty="0">
                <a:latin typeface="Calibri" pitchFamily="34" charset="0"/>
              </a:rPr>
              <a:t>  – </a:t>
            </a:r>
            <a:r>
              <a:rPr lang="es-ES" sz="1400" dirty="0">
                <a:latin typeface="Calibri" pitchFamily="34" charset="0"/>
              </a:rPr>
              <a:t>Asegurado / Beneficiario / Contratante</a:t>
            </a:r>
            <a:endParaRPr lang="es-MX" sz="1400" dirty="0">
              <a:latin typeface="Calibri" pitchFamily="34" charset="0"/>
            </a:endParaRPr>
          </a:p>
        </p:txBody>
      </p:sp>
      <p:sp>
        <p:nvSpPr>
          <p:cNvPr id="39" name="38 Rectángulo redondeado"/>
          <p:cNvSpPr/>
          <p:nvPr/>
        </p:nvSpPr>
        <p:spPr>
          <a:xfrm>
            <a:off x="5200650" y="7588250"/>
            <a:ext cx="1498600" cy="576263"/>
          </a:xfrm>
          <a:prstGeom prst="round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900" dirty="0"/>
              <a:t>Para tramitar el derecho de Cancelación </a:t>
            </a:r>
            <a:r>
              <a:rPr lang="es-ES" sz="900" dirty="0" smtClean="0"/>
              <a:t>tendrá que </a:t>
            </a:r>
            <a:r>
              <a:rPr lang="es-ES" sz="900" dirty="0"/>
              <a:t>presentar el formato H107 </a:t>
            </a:r>
            <a:endParaRPr lang="es-MX" sz="900" dirty="0"/>
          </a:p>
        </p:txBody>
      </p:sp>
      <p:sp>
        <p:nvSpPr>
          <p:cNvPr id="40" name="39 Cerrar llave"/>
          <p:cNvSpPr/>
          <p:nvPr/>
        </p:nvSpPr>
        <p:spPr>
          <a:xfrm>
            <a:off x="4941888" y="7588250"/>
            <a:ext cx="142875" cy="576263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dirty="0"/>
          </a:p>
        </p:txBody>
      </p:sp>
      <p:sp>
        <p:nvSpPr>
          <p:cNvPr id="41" name="40 Rectángulo redondeado"/>
          <p:cNvSpPr/>
          <p:nvPr/>
        </p:nvSpPr>
        <p:spPr>
          <a:xfrm>
            <a:off x="5157788" y="6797675"/>
            <a:ext cx="1584325" cy="431800"/>
          </a:xfrm>
          <a:prstGeom prst="round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900" dirty="0"/>
              <a:t>En este </a:t>
            </a:r>
            <a:r>
              <a:rPr lang="es-ES" sz="900" dirty="0" smtClean="0"/>
              <a:t>apartado deberá </a:t>
            </a:r>
            <a:r>
              <a:rPr lang="es-ES" sz="900" dirty="0"/>
              <a:t>registrar los datos que desea Cancelar</a:t>
            </a:r>
            <a:endParaRPr lang="es-MX" sz="900" dirty="0"/>
          </a:p>
        </p:txBody>
      </p:sp>
      <p:sp>
        <p:nvSpPr>
          <p:cNvPr id="9232" name="Text Box 126"/>
          <p:cNvSpPr txBox="1">
            <a:spLocks noChangeArrowheads="1"/>
          </p:cNvSpPr>
          <p:nvPr/>
        </p:nvSpPr>
        <p:spPr bwMode="auto">
          <a:xfrm>
            <a:off x="169863" y="5688013"/>
            <a:ext cx="50403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MX" sz="1000" b="1" dirty="0">
                <a:solidFill>
                  <a:srgbClr val="000099"/>
                </a:solidFill>
                <a:latin typeface="Calibri" pitchFamily="34" charset="0"/>
              </a:rPr>
              <a:t>Para la solicitud de este Derecho, las Secciones I, II y III no cambian, a excepción de la sección IV como se muestra a continuación: </a:t>
            </a:r>
          </a:p>
        </p:txBody>
      </p:sp>
      <p:pic>
        <p:nvPicPr>
          <p:cNvPr id="923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350" y="6292850"/>
            <a:ext cx="4656138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52 Cerrar llave"/>
          <p:cNvSpPr/>
          <p:nvPr/>
        </p:nvSpPr>
        <p:spPr>
          <a:xfrm>
            <a:off x="4941888" y="6508750"/>
            <a:ext cx="142875" cy="1008063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dirty="0"/>
          </a:p>
        </p:txBody>
      </p:sp>
      <p:sp>
        <p:nvSpPr>
          <p:cNvPr id="54" name="53 Rectángulo"/>
          <p:cNvSpPr/>
          <p:nvPr/>
        </p:nvSpPr>
        <p:spPr>
          <a:xfrm>
            <a:off x="5553075" y="8278813"/>
            <a:ext cx="792163" cy="254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05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Vea paso 7</a:t>
            </a:r>
          </a:p>
        </p:txBody>
      </p:sp>
      <p:sp>
        <p:nvSpPr>
          <p:cNvPr id="21" name="20 Rectángulo"/>
          <p:cNvSpPr/>
          <p:nvPr/>
        </p:nvSpPr>
        <p:spPr>
          <a:xfrm>
            <a:off x="5732463" y="3082925"/>
            <a:ext cx="793750" cy="254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05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Vea paso 7</a:t>
            </a:r>
            <a:endParaRPr lang="es-MX" sz="1050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923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888" y="1908175"/>
            <a:ext cx="516255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24 CuadroTexto"/>
          <p:cNvSpPr txBox="1"/>
          <p:nvPr/>
        </p:nvSpPr>
        <p:spPr>
          <a:xfrm>
            <a:off x="6577273" y="8857631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smtClean="0">
                <a:latin typeface="+mj-lt"/>
              </a:rPr>
              <a:t>6</a:t>
            </a:r>
            <a:endParaRPr lang="es-MX" sz="12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8 CuadroTexto"/>
          <p:cNvSpPr txBox="1">
            <a:spLocks noChangeArrowheads="1"/>
          </p:cNvSpPr>
          <p:nvPr/>
        </p:nvSpPr>
        <p:spPr bwMode="auto">
          <a:xfrm>
            <a:off x="115888" y="1095375"/>
            <a:ext cx="57610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400" b="1" dirty="0">
                <a:latin typeface="Calibri" pitchFamily="34" charset="0"/>
              </a:rPr>
              <a:t>Solicitud de Derecho </a:t>
            </a:r>
            <a:r>
              <a:rPr lang="es-ES" sz="1400" b="1" dirty="0">
                <a:solidFill>
                  <a:srgbClr val="FF0000"/>
                </a:solidFill>
                <a:latin typeface="Calibri" pitchFamily="34" charset="0"/>
              </a:rPr>
              <a:t>Oposición</a:t>
            </a:r>
            <a:r>
              <a:rPr lang="es-ES" sz="1400" b="1" dirty="0">
                <a:latin typeface="Calibri" pitchFamily="34" charset="0"/>
              </a:rPr>
              <a:t>  – </a:t>
            </a:r>
            <a:r>
              <a:rPr lang="es-ES" sz="1400" dirty="0">
                <a:latin typeface="Calibri" pitchFamily="34" charset="0"/>
              </a:rPr>
              <a:t>Asegurado / Beneficiario / Contratante</a:t>
            </a:r>
            <a:endParaRPr lang="es-MX" sz="1400" dirty="0">
              <a:latin typeface="Calibri" pitchFamily="34" charset="0"/>
            </a:endParaRPr>
          </a:p>
        </p:txBody>
      </p:sp>
      <p:sp>
        <p:nvSpPr>
          <p:cNvPr id="10243" name="Text Box 126"/>
          <p:cNvSpPr txBox="1">
            <a:spLocks noChangeArrowheads="1"/>
          </p:cNvSpPr>
          <p:nvPr/>
        </p:nvSpPr>
        <p:spPr bwMode="auto">
          <a:xfrm>
            <a:off x="115888" y="1476375"/>
            <a:ext cx="64087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MX" sz="1000" b="1" dirty="0">
                <a:solidFill>
                  <a:srgbClr val="000099"/>
                </a:solidFill>
                <a:latin typeface="Calibri" pitchFamily="34" charset="0"/>
              </a:rPr>
              <a:t>Para esta solicitud las Secciones I, II y III </a:t>
            </a:r>
            <a:r>
              <a:rPr lang="es-MX" sz="1000" b="1" dirty="0" smtClean="0">
                <a:solidFill>
                  <a:srgbClr val="000099"/>
                </a:solidFill>
                <a:latin typeface="Calibri" pitchFamily="34" charset="0"/>
              </a:rPr>
              <a:t>-al </a:t>
            </a:r>
            <a:r>
              <a:rPr lang="es-MX" sz="1000" b="1" dirty="0">
                <a:solidFill>
                  <a:srgbClr val="000099"/>
                </a:solidFill>
                <a:latin typeface="Calibri" pitchFamily="34" charset="0"/>
              </a:rPr>
              <a:t>igual que las </a:t>
            </a:r>
            <a:r>
              <a:rPr lang="es-MX" sz="1000" b="1" dirty="0" smtClean="0">
                <a:solidFill>
                  <a:srgbClr val="000099"/>
                </a:solidFill>
                <a:latin typeface="Calibri" pitchFamily="34" charset="0"/>
              </a:rPr>
              <a:t>anteriores- </a:t>
            </a:r>
            <a:r>
              <a:rPr lang="es-MX" sz="1000" b="1" dirty="0">
                <a:solidFill>
                  <a:srgbClr val="000099"/>
                </a:solidFill>
                <a:latin typeface="Calibri" pitchFamily="34" charset="0"/>
              </a:rPr>
              <a:t>no cambian, </a:t>
            </a:r>
            <a:r>
              <a:rPr lang="es-MX" sz="1000" b="1" dirty="0" smtClean="0">
                <a:solidFill>
                  <a:srgbClr val="000099"/>
                </a:solidFill>
                <a:latin typeface="Calibri" pitchFamily="34" charset="0"/>
              </a:rPr>
              <a:t>sólo </a:t>
            </a:r>
            <a:r>
              <a:rPr lang="es-MX" sz="1000" b="1" dirty="0">
                <a:solidFill>
                  <a:srgbClr val="000099"/>
                </a:solidFill>
                <a:latin typeface="Calibri" pitchFamily="34" charset="0"/>
              </a:rPr>
              <a:t>se hace referencia al </a:t>
            </a:r>
            <a:r>
              <a:rPr lang="es-MX" sz="1000" b="1" dirty="0" smtClean="0">
                <a:solidFill>
                  <a:srgbClr val="000099"/>
                </a:solidFill>
                <a:latin typeface="Calibri" pitchFamily="34" charset="0"/>
              </a:rPr>
              <a:t>Derecho. </a:t>
            </a:r>
            <a:r>
              <a:rPr lang="es-MX" sz="1000" b="1" dirty="0">
                <a:solidFill>
                  <a:srgbClr val="000099"/>
                </a:solidFill>
                <a:latin typeface="Calibri" pitchFamily="34" charset="0"/>
              </a:rPr>
              <a:t>A</a:t>
            </a:r>
            <a:r>
              <a:rPr lang="es-MX" sz="1000" b="1" dirty="0" smtClean="0">
                <a:solidFill>
                  <a:srgbClr val="000099"/>
                </a:solidFill>
                <a:latin typeface="Calibri" pitchFamily="34" charset="0"/>
              </a:rPr>
              <a:t>  </a:t>
            </a:r>
            <a:r>
              <a:rPr lang="es-MX" sz="1000" b="1" dirty="0">
                <a:solidFill>
                  <a:srgbClr val="000099"/>
                </a:solidFill>
                <a:latin typeface="Calibri" pitchFamily="34" charset="0"/>
              </a:rPr>
              <a:t>continuación se muestra la carátula de la misma.</a:t>
            </a:r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-3985" b="-1"/>
          <a:stretch/>
        </p:blipFill>
        <p:spPr bwMode="auto">
          <a:xfrm>
            <a:off x="1196974" y="1876425"/>
            <a:ext cx="4608513" cy="5606008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8" name="7 CuadroTexto"/>
          <p:cNvSpPr txBox="1"/>
          <p:nvPr/>
        </p:nvSpPr>
        <p:spPr>
          <a:xfrm>
            <a:off x="6577273" y="8857631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smtClean="0">
                <a:latin typeface="+mj-lt"/>
              </a:rPr>
              <a:t>7</a:t>
            </a:r>
            <a:endParaRPr lang="es-MX" sz="12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126"/>
          <p:cNvSpPr txBox="1">
            <a:spLocks noChangeArrowheads="1"/>
          </p:cNvSpPr>
          <p:nvPr/>
        </p:nvSpPr>
        <p:spPr bwMode="auto">
          <a:xfrm>
            <a:off x="0" y="1445135"/>
            <a:ext cx="6858000" cy="577081"/>
          </a:xfrm>
          <a:prstGeom prst="rect">
            <a:avLst/>
          </a:prstGeom>
          <a:solidFill>
            <a:schemeClr val="tx2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050" b="1" dirty="0">
                <a:solidFill>
                  <a:schemeClr val="bg1"/>
                </a:solidFill>
              </a:rPr>
              <a:t>CUANDO ASEGURADOS/ BENEFICIARIOS / CONTRATANTES soliciten ejercer el derecho de RECTIFICACIÓN </a:t>
            </a:r>
            <a:r>
              <a:rPr lang="es-MX" sz="1050" b="1" dirty="0" smtClean="0">
                <a:solidFill>
                  <a:schemeClr val="bg1"/>
                </a:solidFill>
              </a:rPr>
              <a:t>según el tipo de seguro que posea Gastos Médicos o Vida, deberá </a:t>
            </a:r>
            <a:r>
              <a:rPr lang="es-MX" sz="1050" b="1" dirty="0">
                <a:solidFill>
                  <a:schemeClr val="bg1"/>
                </a:solidFill>
              </a:rPr>
              <a:t>llenar y adjuntar la Solicitud H-107 (Solicitud de movimientos a la póliza):</a:t>
            </a:r>
          </a:p>
        </p:txBody>
      </p:sp>
      <p:sp>
        <p:nvSpPr>
          <p:cNvPr id="11271" name="Text Box 126"/>
          <p:cNvSpPr txBox="1">
            <a:spLocks noChangeArrowheads="1"/>
          </p:cNvSpPr>
          <p:nvPr/>
        </p:nvSpPr>
        <p:spPr bwMode="auto">
          <a:xfrm>
            <a:off x="188913" y="2037510"/>
            <a:ext cx="6553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MX" sz="1000" dirty="0">
                <a:solidFill>
                  <a:srgbClr val="000099"/>
                </a:solidFill>
                <a:latin typeface="Calibri" pitchFamily="34" charset="0"/>
              </a:rPr>
              <a:t>Para  la solicitud de </a:t>
            </a:r>
            <a:r>
              <a:rPr lang="es-MX" sz="1000" b="1" dirty="0">
                <a:solidFill>
                  <a:srgbClr val="000099"/>
                </a:solidFill>
                <a:latin typeface="Calibri" pitchFamily="34" charset="0"/>
              </a:rPr>
              <a:t>Rectificación</a:t>
            </a:r>
            <a:r>
              <a:rPr lang="es-MX" sz="1000" dirty="0">
                <a:solidFill>
                  <a:srgbClr val="000099"/>
                </a:solidFill>
                <a:latin typeface="Calibri" pitchFamily="34" charset="0"/>
              </a:rPr>
              <a:t> en el ramo de Gastos Médicos </a:t>
            </a:r>
            <a:r>
              <a:rPr lang="es-MX" sz="1000" dirty="0" smtClean="0">
                <a:solidFill>
                  <a:srgbClr val="000099"/>
                </a:solidFill>
                <a:latin typeface="Calibri" pitchFamily="34" charset="0"/>
              </a:rPr>
              <a:t>deberá llenar  </a:t>
            </a:r>
            <a:r>
              <a:rPr lang="es-MX" sz="1000" dirty="0">
                <a:solidFill>
                  <a:srgbClr val="000099"/>
                </a:solidFill>
                <a:latin typeface="Calibri" pitchFamily="34" charset="0"/>
              </a:rPr>
              <a:t>la solicitud de movimientos a la póliza (H-107) correspondiente a ese ramo y registrar los datos que se indican a continuación: </a:t>
            </a:r>
          </a:p>
        </p:txBody>
      </p:sp>
      <p:sp>
        <p:nvSpPr>
          <p:cNvPr id="34" name="33 Conector"/>
          <p:cNvSpPr/>
          <p:nvPr/>
        </p:nvSpPr>
        <p:spPr>
          <a:xfrm>
            <a:off x="19967" y="1043608"/>
            <a:ext cx="312689" cy="288032"/>
          </a:xfrm>
          <a:prstGeom prst="flowChartConnector">
            <a:avLst/>
          </a:prstGeom>
          <a:solidFill>
            <a:schemeClr val="tx2"/>
          </a:solidFill>
          <a:ln>
            <a:noFill/>
          </a:ln>
          <a:effectLst>
            <a:glow rad="101600">
              <a:schemeClr val="accent6">
                <a:lumMod val="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7</a:t>
            </a:r>
            <a:endParaRPr lang="es-MX" sz="1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grpSp>
        <p:nvGrpSpPr>
          <p:cNvPr id="8" name="7 Grupo"/>
          <p:cNvGrpSpPr/>
          <p:nvPr/>
        </p:nvGrpSpPr>
        <p:grpSpPr>
          <a:xfrm>
            <a:off x="44624" y="2637246"/>
            <a:ext cx="6768926" cy="6183226"/>
            <a:chOff x="44624" y="2637246"/>
            <a:chExt cx="6768926" cy="6183226"/>
          </a:xfrm>
        </p:grpSpPr>
        <p:pic>
          <p:nvPicPr>
            <p:cNvPr id="36" name="11 Imagen" descr="H-107 GM 2 - ejemplo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4624" y="3210247"/>
              <a:ext cx="4337050" cy="561022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7" name="Picture 14"/>
            <p:cNvPicPr>
              <a:picLocks noChangeAspect="1" noChangeArrowheads="1"/>
            </p:cNvPicPr>
            <p:nvPr/>
          </p:nvPicPr>
          <p:blipFill>
            <a:blip r:embed="rId3" cstate="print"/>
            <a:srcRect t="1419" b="2118"/>
            <a:stretch>
              <a:fillRect/>
            </a:stretch>
          </p:blipFill>
          <p:spPr bwMode="auto">
            <a:xfrm>
              <a:off x="720037" y="2637246"/>
              <a:ext cx="4103688" cy="512286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8" name="37 Rectángulo"/>
            <p:cNvSpPr/>
            <p:nvPr/>
          </p:nvSpPr>
          <p:spPr>
            <a:xfrm>
              <a:off x="262111" y="7885434"/>
              <a:ext cx="3887788" cy="36036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 dirty="0"/>
            </a:p>
          </p:txBody>
        </p:sp>
        <p:sp>
          <p:nvSpPr>
            <p:cNvPr id="41" name="40 Rectángulo"/>
            <p:cNvSpPr/>
            <p:nvPr/>
          </p:nvSpPr>
          <p:spPr>
            <a:xfrm>
              <a:off x="4149899" y="2844949"/>
              <a:ext cx="503237" cy="142875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 dirty="0"/>
            </a:p>
          </p:txBody>
        </p:sp>
        <p:sp>
          <p:nvSpPr>
            <p:cNvPr id="42" name="41 Rectángulo"/>
            <p:cNvSpPr/>
            <p:nvPr/>
          </p:nvSpPr>
          <p:spPr>
            <a:xfrm>
              <a:off x="2646536" y="3196322"/>
              <a:ext cx="576263" cy="14287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 dirty="0"/>
            </a:p>
          </p:txBody>
        </p:sp>
        <p:sp>
          <p:nvSpPr>
            <p:cNvPr id="43" name="42 Rectángulo"/>
            <p:cNvSpPr/>
            <p:nvPr/>
          </p:nvSpPr>
          <p:spPr>
            <a:xfrm>
              <a:off x="882824" y="3315022"/>
              <a:ext cx="819150" cy="1651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 dirty="0"/>
            </a:p>
          </p:txBody>
        </p:sp>
        <p:sp>
          <p:nvSpPr>
            <p:cNvPr id="44" name="43 Rectángulo"/>
            <p:cNvSpPr/>
            <p:nvPr/>
          </p:nvSpPr>
          <p:spPr>
            <a:xfrm>
              <a:off x="262111" y="8353747"/>
              <a:ext cx="1800225" cy="14287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 dirty="0"/>
            </a:p>
          </p:txBody>
        </p:sp>
        <p:sp>
          <p:nvSpPr>
            <p:cNvPr id="18" name="17 Rectángulo redondeado"/>
            <p:cNvSpPr/>
            <p:nvPr/>
          </p:nvSpPr>
          <p:spPr>
            <a:xfrm>
              <a:off x="4868863" y="5445125"/>
              <a:ext cx="1944687" cy="1368425"/>
            </a:xfrm>
            <a:prstGeom prst="roundRect">
              <a:avLst/>
            </a:prstGeom>
            <a:solidFill>
              <a:schemeClr val="tx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000" dirty="0"/>
                <a:t>En este apartado </a:t>
              </a:r>
              <a:r>
                <a:rPr lang="es-ES" sz="1000" dirty="0" smtClean="0"/>
                <a:t>indicará </a:t>
              </a:r>
              <a:r>
                <a:rPr lang="es-ES" sz="1000" dirty="0"/>
                <a:t>las Rectificaciones que sean necesarias  con la siguiente leyenda “Derecho ARCO RECTIFICACIÓN ” Ejemplo: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000" b="1" dirty="0"/>
                <a:t>Dato Actual : --------------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000" b="1" dirty="0"/>
                <a:t>Dato Correcto: ---------------</a:t>
              </a:r>
              <a:endParaRPr lang="es-MX" sz="1000" b="1" dirty="0"/>
            </a:p>
          </p:txBody>
        </p:sp>
        <p:sp>
          <p:nvSpPr>
            <p:cNvPr id="17" name="16 Rectángulo redondeado"/>
            <p:cNvSpPr/>
            <p:nvPr/>
          </p:nvSpPr>
          <p:spPr>
            <a:xfrm>
              <a:off x="5214938" y="2901950"/>
              <a:ext cx="1252537" cy="288925"/>
            </a:xfrm>
            <a:prstGeom prst="roundRect">
              <a:avLst/>
            </a:prstGeom>
            <a:solidFill>
              <a:schemeClr val="tx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900" dirty="0"/>
                <a:t>Fecha de solicitud</a:t>
              </a:r>
              <a:endParaRPr lang="es-MX" sz="900" b="1" dirty="0"/>
            </a:p>
          </p:txBody>
        </p:sp>
        <p:sp>
          <p:nvSpPr>
            <p:cNvPr id="25" name="24 Rectángulo redondeado"/>
            <p:cNvSpPr/>
            <p:nvPr/>
          </p:nvSpPr>
          <p:spPr>
            <a:xfrm>
              <a:off x="5157788" y="3429000"/>
              <a:ext cx="1366837" cy="503238"/>
            </a:xfrm>
            <a:prstGeom prst="roundRect">
              <a:avLst/>
            </a:prstGeom>
            <a:solidFill>
              <a:schemeClr val="tx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900" dirty="0"/>
                <a:t>No. de póliza (verificar que sea el correcto)</a:t>
              </a:r>
              <a:endParaRPr lang="es-MX" sz="900" dirty="0"/>
            </a:p>
          </p:txBody>
        </p:sp>
        <p:sp>
          <p:nvSpPr>
            <p:cNvPr id="40" name="39 Rectángulo redondeado"/>
            <p:cNvSpPr/>
            <p:nvPr/>
          </p:nvSpPr>
          <p:spPr>
            <a:xfrm>
              <a:off x="5157788" y="7964488"/>
              <a:ext cx="1368425" cy="504825"/>
            </a:xfrm>
            <a:prstGeom prst="roundRect">
              <a:avLst/>
            </a:prstGeom>
            <a:solidFill>
              <a:schemeClr val="tx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900" dirty="0"/>
                <a:t>Nombre y firma del Contratante o Asegurado titular</a:t>
              </a:r>
              <a:endParaRPr lang="es-MX" sz="900" dirty="0"/>
            </a:p>
          </p:txBody>
        </p:sp>
        <p:cxnSp>
          <p:nvCxnSpPr>
            <p:cNvPr id="20" name="19 Conector recto de flecha"/>
            <p:cNvCxnSpPr>
              <a:stCxn id="25" idx="1"/>
            </p:cNvCxnSpPr>
            <p:nvPr/>
          </p:nvCxnSpPr>
          <p:spPr>
            <a:xfrm flipH="1" flipV="1">
              <a:off x="1700808" y="3419872"/>
              <a:ext cx="3456980" cy="260747"/>
            </a:xfrm>
            <a:prstGeom prst="straightConnector1">
              <a:avLst/>
            </a:prstGeom>
            <a:ln>
              <a:solidFill>
                <a:schemeClr val="tx2"/>
              </a:solidFill>
              <a:prstDash val="solid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38 Conector recto de flecha"/>
            <p:cNvCxnSpPr>
              <a:stCxn id="40" idx="1"/>
              <a:endCxn id="44" idx="3"/>
            </p:cNvCxnSpPr>
            <p:nvPr/>
          </p:nvCxnSpPr>
          <p:spPr>
            <a:xfrm flipH="1">
              <a:off x="2062336" y="8216901"/>
              <a:ext cx="3095452" cy="208284"/>
            </a:xfrm>
            <a:prstGeom prst="straightConnector1">
              <a:avLst/>
            </a:prstGeom>
            <a:ln>
              <a:solidFill>
                <a:schemeClr val="tx2"/>
              </a:solidFill>
              <a:prstDash val="solid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15 Conector recto de flecha"/>
            <p:cNvCxnSpPr>
              <a:stCxn id="17" idx="1"/>
              <a:endCxn id="42" idx="3"/>
            </p:cNvCxnSpPr>
            <p:nvPr/>
          </p:nvCxnSpPr>
          <p:spPr>
            <a:xfrm flipH="1">
              <a:off x="3222799" y="3046413"/>
              <a:ext cx="1992139" cy="221347"/>
            </a:xfrm>
            <a:prstGeom prst="straightConnector1">
              <a:avLst/>
            </a:prstGeom>
            <a:ln>
              <a:solidFill>
                <a:schemeClr val="tx2"/>
              </a:solidFill>
              <a:prstDash val="solid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44 Rectángulo"/>
            <p:cNvSpPr/>
            <p:nvPr/>
          </p:nvSpPr>
          <p:spPr>
            <a:xfrm>
              <a:off x="2028352" y="7707533"/>
              <a:ext cx="1152128" cy="457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cxnSp>
          <p:nvCxnSpPr>
            <p:cNvPr id="46" name="45 Conector recto de flecha"/>
            <p:cNvCxnSpPr/>
            <p:nvPr/>
          </p:nvCxnSpPr>
          <p:spPr>
            <a:xfrm flipH="1">
              <a:off x="2060848" y="6129338"/>
              <a:ext cx="2808015" cy="1755030"/>
            </a:xfrm>
            <a:prstGeom prst="straightConnector1">
              <a:avLst/>
            </a:prstGeom>
            <a:ln>
              <a:solidFill>
                <a:schemeClr val="tx2"/>
              </a:solidFill>
              <a:prstDash val="solid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47 Rectángulo"/>
            <p:cNvSpPr/>
            <p:nvPr/>
          </p:nvSpPr>
          <p:spPr>
            <a:xfrm>
              <a:off x="1688068" y="8656863"/>
              <a:ext cx="1152128" cy="457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49" name="48 Rectángulo"/>
            <p:cNvSpPr/>
            <p:nvPr/>
          </p:nvSpPr>
          <p:spPr>
            <a:xfrm>
              <a:off x="2813747" y="2915816"/>
              <a:ext cx="1152128" cy="457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50" name="49 Rectángulo"/>
            <p:cNvSpPr/>
            <p:nvPr/>
          </p:nvSpPr>
          <p:spPr>
            <a:xfrm>
              <a:off x="1268760" y="2653910"/>
              <a:ext cx="864096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pic>
          <p:nvPicPr>
            <p:cNvPr id="51" name="Picture 2" descr="D:\Users\narroyo\Desktop\LOGOS GNP\Logo número único GNP 110 años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391" r="79578" b="7210"/>
            <a:stretch>
              <a:fillRect/>
            </a:stretch>
          </p:blipFill>
          <p:spPr bwMode="auto">
            <a:xfrm>
              <a:off x="1818698" y="2699792"/>
              <a:ext cx="360040" cy="291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2" name="51 CuadroTexto"/>
          <p:cNvSpPr txBox="1"/>
          <p:nvPr/>
        </p:nvSpPr>
        <p:spPr>
          <a:xfrm>
            <a:off x="6577273" y="8857631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smtClean="0">
                <a:latin typeface="+mj-lt"/>
              </a:rPr>
              <a:t>8</a:t>
            </a:r>
            <a:endParaRPr lang="es-MX" sz="12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2804</TotalTime>
  <Words>1471</Words>
  <Application>Microsoft Office PowerPoint</Application>
  <PresentationFormat>Presentación en pantalla (4:3)</PresentationFormat>
  <Paragraphs>147</Paragraphs>
  <Slides>13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Kinke</dc:creator>
  <cp:lastModifiedBy>Sistemas Distribuidos</cp:lastModifiedBy>
  <cp:revision>251</cp:revision>
  <dcterms:created xsi:type="dcterms:W3CDTF">2011-10-05T15:45:42Z</dcterms:created>
  <dcterms:modified xsi:type="dcterms:W3CDTF">2012-01-04T18:25:12Z</dcterms:modified>
</cp:coreProperties>
</file>